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8"/>
  </p:notesMasterIdLst>
  <p:handoutMasterIdLst>
    <p:handoutMasterId r:id="rId79"/>
  </p:handoutMasterIdLst>
  <p:sldIdLst>
    <p:sldId id="256" r:id="rId2"/>
    <p:sldId id="592" r:id="rId3"/>
    <p:sldId id="578" r:id="rId4"/>
    <p:sldId id="626" r:id="rId5"/>
    <p:sldId id="627" r:id="rId6"/>
    <p:sldId id="555" r:id="rId7"/>
    <p:sldId id="556" r:id="rId8"/>
    <p:sldId id="595" r:id="rId9"/>
    <p:sldId id="557" r:id="rId10"/>
    <p:sldId id="558" r:id="rId11"/>
    <p:sldId id="589" r:id="rId12"/>
    <p:sldId id="600" r:id="rId13"/>
    <p:sldId id="567" r:id="rId14"/>
    <p:sldId id="635" r:id="rId15"/>
    <p:sldId id="579" r:id="rId16"/>
    <p:sldId id="580" r:id="rId17"/>
    <p:sldId id="561" r:id="rId18"/>
    <p:sldId id="333" r:id="rId19"/>
    <p:sldId id="617" r:id="rId20"/>
    <p:sldId id="618" r:id="rId21"/>
    <p:sldId id="619" r:id="rId22"/>
    <p:sldId id="620" r:id="rId23"/>
    <p:sldId id="642" r:id="rId24"/>
    <p:sldId id="562" r:id="rId25"/>
    <p:sldId id="563" r:id="rId26"/>
    <p:sldId id="564" r:id="rId27"/>
    <p:sldId id="572" r:id="rId28"/>
    <p:sldId id="636" r:id="rId29"/>
    <p:sldId id="586" r:id="rId30"/>
    <p:sldId id="593" r:id="rId31"/>
    <p:sldId id="594" r:id="rId32"/>
    <p:sldId id="565" r:id="rId33"/>
    <p:sldId id="640" r:id="rId34"/>
    <p:sldId id="584" r:id="rId35"/>
    <p:sldId id="566" r:id="rId36"/>
    <p:sldId id="361" r:id="rId37"/>
    <p:sldId id="581" r:id="rId38"/>
    <p:sldId id="628" r:id="rId39"/>
    <p:sldId id="630" r:id="rId40"/>
    <p:sldId id="629" r:id="rId41"/>
    <p:sldId id="582" r:id="rId42"/>
    <p:sldId id="370" r:id="rId43"/>
    <p:sldId id="568" r:id="rId44"/>
    <p:sldId id="602" r:id="rId45"/>
    <p:sldId id="569" r:id="rId46"/>
    <p:sldId id="616" r:id="rId47"/>
    <p:sldId id="634" r:id="rId48"/>
    <p:sldId id="570" r:id="rId49"/>
    <p:sldId id="633" r:id="rId50"/>
    <p:sldId id="380" r:id="rId51"/>
    <p:sldId id="571" r:id="rId52"/>
    <p:sldId id="639" r:id="rId53"/>
    <p:sldId id="638" r:id="rId54"/>
    <p:sldId id="598" r:id="rId55"/>
    <p:sldId id="597" r:id="rId56"/>
    <p:sldId id="585" r:id="rId57"/>
    <p:sldId id="588" r:id="rId58"/>
    <p:sldId id="573" r:id="rId59"/>
    <p:sldId id="574" r:id="rId60"/>
    <p:sldId id="622" r:id="rId61"/>
    <p:sldId id="494" r:id="rId62"/>
    <p:sldId id="575" r:id="rId63"/>
    <p:sldId id="583" r:id="rId64"/>
    <p:sldId id="625" r:id="rId65"/>
    <p:sldId id="624" r:id="rId66"/>
    <p:sldId id="576" r:id="rId67"/>
    <p:sldId id="577" r:id="rId68"/>
    <p:sldId id="603" r:id="rId69"/>
    <p:sldId id="604" r:id="rId70"/>
    <p:sldId id="605" r:id="rId71"/>
    <p:sldId id="644" r:id="rId72"/>
    <p:sldId id="608" r:id="rId73"/>
    <p:sldId id="607" r:id="rId74"/>
    <p:sldId id="645" r:id="rId75"/>
    <p:sldId id="553" r:id="rId76"/>
    <p:sldId id="554" r:id="rId77"/>
  </p:sldIdLst>
  <p:sldSz cx="12192000" cy="6858000"/>
  <p:notesSz cx="7099300" cy="10234613"/>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15620"/>
    <p:restoredTop sz="94010" autoAdjust="0"/>
  </p:normalViewPr>
  <p:slideViewPr>
    <p:cSldViewPr>
      <p:cViewPr varScale="1">
        <p:scale>
          <a:sx n="83" d="100"/>
          <a:sy n="83" d="100"/>
        </p:scale>
        <p:origin x="658" y="77"/>
      </p:cViewPr>
      <p:guideLst>
        <p:guide orient="horz" pos="2160"/>
        <p:guide pos="3840"/>
      </p:guideLst>
    </p:cSldViewPr>
  </p:slideViewPr>
  <p:notesTextViewPr>
    <p:cViewPr>
      <p:scale>
        <a:sx n="100" d="100"/>
        <a:sy n="100" d="100"/>
      </p:scale>
      <p:origin x="0" y="0"/>
    </p:cViewPr>
  </p:notesTextViewPr>
  <p:sorterViewPr>
    <p:cViewPr varScale="1">
      <p:scale>
        <a:sx n="1" d="1"/>
        <a:sy n="1" d="1"/>
      </p:scale>
      <p:origin x="0" y="-22824"/>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handoutMaster" Target="handoutMasters/handout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notesMaster" Target="notesMasters/notesMaster1.xml"/><Relationship Id="rId8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7137" cy="512304"/>
          </a:xfrm>
          <a:prstGeom prst="rect">
            <a:avLst/>
          </a:prstGeom>
        </p:spPr>
        <p:txBody>
          <a:bodyPr vert="horz" lIns="94768" tIns="47384" rIns="94768" bIns="47384" rtlCol="0"/>
          <a:lstStyle>
            <a:lvl1pPr algn="l">
              <a:defRPr sz="1200"/>
            </a:lvl1pPr>
          </a:lstStyle>
          <a:p>
            <a:endParaRPr lang="zh-TW" altLang="en-US"/>
          </a:p>
        </p:txBody>
      </p:sp>
      <p:sp>
        <p:nvSpPr>
          <p:cNvPr id="3" name="Date Placeholder 2"/>
          <p:cNvSpPr>
            <a:spLocks noGrp="1"/>
          </p:cNvSpPr>
          <p:nvPr>
            <p:ph type="dt" sz="quarter" idx="1"/>
          </p:nvPr>
        </p:nvSpPr>
        <p:spPr>
          <a:xfrm>
            <a:off x="4020506" y="0"/>
            <a:ext cx="3077137" cy="512304"/>
          </a:xfrm>
          <a:prstGeom prst="rect">
            <a:avLst/>
          </a:prstGeom>
        </p:spPr>
        <p:txBody>
          <a:bodyPr vert="horz" lIns="94768" tIns="47384" rIns="94768" bIns="47384" rtlCol="0"/>
          <a:lstStyle>
            <a:lvl1pPr algn="r">
              <a:defRPr sz="1200"/>
            </a:lvl1pPr>
          </a:lstStyle>
          <a:p>
            <a:fld id="{9670E162-6E13-4762-B1C7-5A9E19ACEE42}" type="datetimeFigureOut">
              <a:rPr lang="zh-TW" altLang="en-US" smtClean="0"/>
              <a:pPr/>
              <a:t>2021/10/26</a:t>
            </a:fld>
            <a:endParaRPr lang="zh-TW" altLang="en-US"/>
          </a:p>
        </p:txBody>
      </p:sp>
      <p:sp>
        <p:nvSpPr>
          <p:cNvPr id="4" name="Footer Placeholder 3"/>
          <p:cNvSpPr>
            <a:spLocks noGrp="1"/>
          </p:cNvSpPr>
          <p:nvPr>
            <p:ph type="ftr" sz="quarter" idx="2"/>
          </p:nvPr>
        </p:nvSpPr>
        <p:spPr>
          <a:xfrm>
            <a:off x="0" y="9720673"/>
            <a:ext cx="3077137" cy="512303"/>
          </a:xfrm>
          <a:prstGeom prst="rect">
            <a:avLst/>
          </a:prstGeom>
        </p:spPr>
        <p:txBody>
          <a:bodyPr vert="horz" lIns="94768" tIns="47384" rIns="94768" bIns="47384" rtlCol="0" anchor="b"/>
          <a:lstStyle>
            <a:lvl1pPr algn="l">
              <a:defRPr sz="1200"/>
            </a:lvl1pPr>
          </a:lstStyle>
          <a:p>
            <a:endParaRPr lang="zh-TW" altLang="en-US"/>
          </a:p>
        </p:txBody>
      </p:sp>
      <p:sp>
        <p:nvSpPr>
          <p:cNvPr id="5" name="Slide Number Placeholder 4"/>
          <p:cNvSpPr>
            <a:spLocks noGrp="1"/>
          </p:cNvSpPr>
          <p:nvPr>
            <p:ph type="sldNum" sz="quarter" idx="3"/>
          </p:nvPr>
        </p:nvSpPr>
        <p:spPr>
          <a:xfrm>
            <a:off x="4020506" y="9720673"/>
            <a:ext cx="3077137" cy="512303"/>
          </a:xfrm>
          <a:prstGeom prst="rect">
            <a:avLst/>
          </a:prstGeom>
        </p:spPr>
        <p:txBody>
          <a:bodyPr vert="horz" lIns="94768" tIns="47384" rIns="94768" bIns="47384" rtlCol="0" anchor="b"/>
          <a:lstStyle>
            <a:lvl1pPr algn="r">
              <a:defRPr sz="1200"/>
            </a:lvl1pPr>
          </a:lstStyle>
          <a:p>
            <a:fld id="{BA7AB5C7-9ABB-4BDB-9C39-D920EA8400B7}" type="slidenum">
              <a:rPr lang="zh-TW" altLang="en-US" smtClean="0"/>
              <a:pPr/>
              <a:t>‹#›</a:t>
            </a:fld>
            <a:endParaRPr lang="zh-TW" altLang="en-US"/>
          </a:p>
        </p:txBody>
      </p:sp>
    </p:spTree>
    <p:extLst>
      <p:ext uri="{BB962C8B-B14F-4D97-AF65-F5344CB8AC3E}">
        <p14:creationId xmlns:p14="http://schemas.microsoft.com/office/powerpoint/2010/main" val="41210067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3076363" cy="511731"/>
          </a:xfrm>
          <a:prstGeom prst="rect">
            <a:avLst/>
          </a:prstGeom>
        </p:spPr>
        <p:txBody>
          <a:bodyPr vert="horz" lIns="94768" tIns="47384" rIns="94768" bIns="47384" rtlCol="0"/>
          <a:lstStyle>
            <a:lvl1pPr algn="l">
              <a:defRPr sz="1200"/>
            </a:lvl1pPr>
          </a:lstStyle>
          <a:p>
            <a:endParaRPr lang="zh-TW" altLang="en-US"/>
          </a:p>
        </p:txBody>
      </p:sp>
      <p:sp>
        <p:nvSpPr>
          <p:cNvPr id="3" name="Date Placeholder 2"/>
          <p:cNvSpPr>
            <a:spLocks noGrp="1"/>
          </p:cNvSpPr>
          <p:nvPr>
            <p:ph type="dt" idx="1"/>
          </p:nvPr>
        </p:nvSpPr>
        <p:spPr>
          <a:xfrm>
            <a:off x="4021295" y="0"/>
            <a:ext cx="3076363" cy="511731"/>
          </a:xfrm>
          <a:prstGeom prst="rect">
            <a:avLst/>
          </a:prstGeom>
        </p:spPr>
        <p:txBody>
          <a:bodyPr vert="horz" lIns="94768" tIns="47384" rIns="94768" bIns="47384" rtlCol="0"/>
          <a:lstStyle>
            <a:lvl1pPr algn="r">
              <a:defRPr sz="1200"/>
            </a:lvl1pPr>
          </a:lstStyle>
          <a:p>
            <a:fld id="{09E35B88-0C8E-4DB4-AA6C-6F3B166DC09E}" type="datetimeFigureOut">
              <a:rPr lang="zh-TW" altLang="en-US" smtClean="0"/>
              <a:pPr/>
              <a:t>2021/10/26</a:t>
            </a:fld>
            <a:endParaRPr lang="zh-TW" altLang="en-US"/>
          </a:p>
        </p:txBody>
      </p:sp>
      <p:sp>
        <p:nvSpPr>
          <p:cNvPr id="4" name="Slide Image Placeholder 3"/>
          <p:cNvSpPr>
            <a:spLocks noGrp="1" noRot="1" noChangeAspect="1"/>
          </p:cNvSpPr>
          <p:nvPr>
            <p:ph type="sldImg" idx="2"/>
          </p:nvPr>
        </p:nvSpPr>
        <p:spPr>
          <a:xfrm>
            <a:off x="139700" y="768350"/>
            <a:ext cx="6819900" cy="3836988"/>
          </a:xfrm>
          <a:prstGeom prst="rect">
            <a:avLst/>
          </a:prstGeom>
          <a:noFill/>
          <a:ln w="12700">
            <a:solidFill>
              <a:prstClr val="black"/>
            </a:solidFill>
          </a:ln>
        </p:spPr>
        <p:txBody>
          <a:bodyPr vert="horz" lIns="94768" tIns="47384" rIns="94768" bIns="47384" rtlCol="0" anchor="ctr"/>
          <a:lstStyle/>
          <a:p>
            <a:endParaRPr lang="zh-TW" altLang="en-US"/>
          </a:p>
        </p:txBody>
      </p:sp>
      <p:sp>
        <p:nvSpPr>
          <p:cNvPr id="5" name="Notes Placeholder 4"/>
          <p:cNvSpPr>
            <a:spLocks noGrp="1"/>
          </p:cNvSpPr>
          <p:nvPr>
            <p:ph type="body" sz="quarter" idx="3"/>
          </p:nvPr>
        </p:nvSpPr>
        <p:spPr>
          <a:xfrm>
            <a:off x="709931" y="4861442"/>
            <a:ext cx="5679440" cy="4605576"/>
          </a:xfrm>
          <a:prstGeom prst="rect">
            <a:avLst/>
          </a:prstGeom>
        </p:spPr>
        <p:txBody>
          <a:bodyPr vert="horz" lIns="94768" tIns="47384" rIns="94768" bIns="47384" rtlCol="0">
            <a:normAutofit/>
          </a:bodyPr>
          <a:lstStyle/>
          <a:p>
            <a:pPr lvl="0"/>
            <a:r>
              <a:rPr lang="en-US" altLang="zh-TW" smtClean="0"/>
              <a:t>Click to edit Master text styles</a:t>
            </a:r>
          </a:p>
          <a:p>
            <a:pPr lvl="1"/>
            <a:r>
              <a:rPr lang="en-US" altLang="zh-TW" smtClean="0"/>
              <a:t>Second level</a:t>
            </a:r>
          </a:p>
          <a:p>
            <a:pPr lvl="2"/>
            <a:r>
              <a:rPr lang="en-US" altLang="zh-TW" smtClean="0"/>
              <a:t>Third level</a:t>
            </a:r>
          </a:p>
          <a:p>
            <a:pPr lvl="3"/>
            <a:r>
              <a:rPr lang="en-US" altLang="zh-TW" smtClean="0"/>
              <a:t>Fourth level</a:t>
            </a:r>
          </a:p>
          <a:p>
            <a:pPr lvl="4"/>
            <a:r>
              <a:rPr lang="en-US" altLang="zh-TW" smtClean="0"/>
              <a:t>Fifth level</a:t>
            </a:r>
            <a:endParaRPr lang="zh-TW" altLang="en-US"/>
          </a:p>
        </p:txBody>
      </p:sp>
      <p:sp>
        <p:nvSpPr>
          <p:cNvPr id="6" name="Footer Placeholder 5"/>
          <p:cNvSpPr>
            <a:spLocks noGrp="1"/>
          </p:cNvSpPr>
          <p:nvPr>
            <p:ph type="ftr" sz="quarter" idx="4"/>
          </p:nvPr>
        </p:nvSpPr>
        <p:spPr>
          <a:xfrm>
            <a:off x="1" y="9721106"/>
            <a:ext cx="3076363" cy="511731"/>
          </a:xfrm>
          <a:prstGeom prst="rect">
            <a:avLst/>
          </a:prstGeom>
        </p:spPr>
        <p:txBody>
          <a:bodyPr vert="horz" lIns="94768" tIns="47384" rIns="94768" bIns="47384" rtlCol="0" anchor="b"/>
          <a:lstStyle>
            <a:lvl1pPr algn="l">
              <a:defRPr sz="1200"/>
            </a:lvl1pPr>
          </a:lstStyle>
          <a:p>
            <a:endParaRPr lang="zh-TW" altLang="en-US"/>
          </a:p>
        </p:txBody>
      </p:sp>
      <p:sp>
        <p:nvSpPr>
          <p:cNvPr id="7" name="Slide Number Placeholder 6"/>
          <p:cNvSpPr>
            <a:spLocks noGrp="1"/>
          </p:cNvSpPr>
          <p:nvPr>
            <p:ph type="sldNum" sz="quarter" idx="5"/>
          </p:nvPr>
        </p:nvSpPr>
        <p:spPr>
          <a:xfrm>
            <a:off x="4021295" y="9721106"/>
            <a:ext cx="3076363" cy="511731"/>
          </a:xfrm>
          <a:prstGeom prst="rect">
            <a:avLst/>
          </a:prstGeom>
        </p:spPr>
        <p:txBody>
          <a:bodyPr vert="horz" lIns="94768" tIns="47384" rIns="94768" bIns="47384" rtlCol="0" anchor="b"/>
          <a:lstStyle>
            <a:lvl1pPr algn="r">
              <a:defRPr sz="1200"/>
            </a:lvl1pPr>
          </a:lstStyle>
          <a:p>
            <a:fld id="{16CE1BB2-F53B-4866-AE8A-AD8A7B8A9A96}" type="slidenum">
              <a:rPr lang="zh-TW" altLang="en-US" smtClean="0"/>
              <a:pPr/>
              <a:t>‹#›</a:t>
            </a:fld>
            <a:endParaRPr lang="zh-TW" altLang="en-US"/>
          </a:p>
        </p:txBody>
      </p:sp>
    </p:spTree>
    <p:extLst>
      <p:ext uri="{BB962C8B-B14F-4D97-AF65-F5344CB8AC3E}">
        <p14:creationId xmlns:p14="http://schemas.microsoft.com/office/powerpoint/2010/main" val="24202226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0130" name="Rectangle 7"/>
          <p:cNvSpPr txBox="1">
            <a:spLocks noGrp="1" noChangeArrowheads="1"/>
          </p:cNvSpPr>
          <p:nvPr/>
        </p:nvSpPr>
        <p:spPr bwMode="auto">
          <a:xfrm>
            <a:off x="4022937" y="9722882"/>
            <a:ext cx="3076363" cy="511731"/>
          </a:xfrm>
          <a:prstGeom prst="rect">
            <a:avLst/>
          </a:prstGeom>
          <a:noFill/>
          <a:ln w="25400">
            <a:noFill/>
            <a:miter lim="800000"/>
            <a:headEnd/>
            <a:tailEnd/>
          </a:ln>
        </p:spPr>
        <p:txBody>
          <a:bodyPr lIns="94768" tIns="47384" rIns="94768" bIns="47384" anchor="b"/>
          <a:lstStyle/>
          <a:p>
            <a:pPr algn="r" eaLnBrk="0" hangingPunct="0"/>
            <a:fld id="{30B8C2E6-AA26-4EDB-A562-86A5DE74F290}" type="slidenum">
              <a:rPr lang="en-US" altLang="zh-TW" sz="1200">
                <a:latin typeface="Times" pitchFamily="84" charset="0"/>
              </a:rPr>
              <a:pPr algn="r" eaLnBrk="0" hangingPunct="0"/>
              <a:t>13</a:t>
            </a:fld>
            <a:endParaRPr lang="en-US" altLang="zh-TW" sz="1200" dirty="0">
              <a:latin typeface="Times" pitchFamily="84" charset="0"/>
            </a:endParaRPr>
          </a:p>
        </p:txBody>
      </p:sp>
      <p:sp>
        <p:nvSpPr>
          <p:cNvPr id="560131" name="Rectangle 2"/>
          <p:cNvSpPr>
            <a:spLocks noGrp="1" noRot="1" noChangeAspect="1" noChangeArrowheads="1" noTextEdit="1"/>
          </p:cNvSpPr>
          <p:nvPr>
            <p:ph type="sldImg"/>
          </p:nvPr>
        </p:nvSpPr>
        <p:spPr bwMode="auto">
          <a:xfrm>
            <a:off x="139700" y="768350"/>
            <a:ext cx="6819900" cy="3836988"/>
          </a:xfrm>
          <a:prstGeom prst="rect">
            <a:avLst/>
          </a:prstGeom>
          <a:solidFill>
            <a:srgbClr val="FFFFFF"/>
          </a:solidFill>
          <a:ln>
            <a:solidFill>
              <a:srgbClr val="000000"/>
            </a:solidFill>
            <a:miter lim="800000"/>
            <a:headEnd/>
            <a:tailEnd/>
          </a:ln>
        </p:spPr>
      </p:sp>
      <p:sp>
        <p:nvSpPr>
          <p:cNvPr id="560132" name="Rectangle 3"/>
          <p:cNvSpPr>
            <a:spLocks noGrp="1" noChangeArrowheads="1"/>
          </p:cNvSpPr>
          <p:nvPr>
            <p:ph type="body" idx="1"/>
          </p:nvPr>
        </p:nvSpPr>
        <p:spPr bwMode="auto">
          <a:xfrm>
            <a:off x="946574" y="4847227"/>
            <a:ext cx="5206154" cy="4605576"/>
          </a:xfrm>
          <a:prstGeom prst="rect">
            <a:avLst/>
          </a:prstGeom>
          <a:noFill/>
          <a:ln w="25400">
            <a:miter lim="800000"/>
            <a:headEnd/>
            <a:tailEnd/>
          </a:ln>
        </p:spPr>
        <p:txBody>
          <a:bodyPr/>
          <a:lstStyle/>
          <a:p>
            <a:pPr eaLnBrk="1" hangingPunct="1"/>
            <a:r>
              <a:rPr lang="en-US" altLang="zh-TW" smtClean="0">
                <a:latin typeface="Times New Roman" pitchFamily="84" charset="0"/>
                <a:ea typeface="ＭＳ Ｐゴシック" pitchFamily="84" charset="-128"/>
              </a:rPr>
              <a:t>Figure 13.4G Strata of sedimentary rock at the Grand Canyon</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7714" name="Rectangle 7"/>
          <p:cNvSpPr txBox="1">
            <a:spLocks noGrp="1" noChangeArrowheads="1"/>
          </p:cNvSpPr>
          <p:nvPr/>
        </p:nvSpPr>
        <p:spPr bwMode="auto">
          <a:xfrm>
            <a:off x="4022937" y="9722882"/>
            <a:ext cx="3076363" cy="511731"/>
          </a:xfrm>
          <a:prstGeom prst="rect">
            <a:avLst/>
          </a:prstGeom>
          <a:noFill/>
          <a:ln w="25400">
            <a:noFill/>
            <a:miter lim="800000"/>
            <a:headEnd/>
            <a:tailEnd/>
          </a:ln>
        </p:spPr>
        <p:txBody>
          <a:bodyPr lIns="94768" tIns="47384" rIns="94768" bIns="47384" anchor="b"/>
          <a:lstStyle/>
          <a:p>
            <a:pPr algn="r" eaLnBrk="0" hangingPunct="0"/>
            <a:fld id="{4049E7B0-6D91-4A59-9F96-C5A96E9FD166}" type="slidenum">
              <a:rPr lang="en-US" altLang="zh-TW" sz="1200">
                <a:latin typeface="Times" pitchFamily="84" charset="0"/>
              </a:rPr>
              <a:pPr algn="r" eaLnBrk="0" hangingPunct="0"/>
              <a:t>50</a:t>
            </a:fld>
            <a:endParaRPr lang="en-US" altLang="zh-TW" sz="1200" dirty="0">
              <a:latin typeface="Times" pitchFamily="84" charset="0"/>
            </a:endParaRPr>
          </a:p>
        </p:txBody>
      </p:sp>
      <p:sp>
        <p:nvSpPr>
          <p:cNvPr id="627715" name="Rectangle 2"/>
          <p:cNvSpPr>
            <a:spLocks noGrp="1" noRot="1" noChangeAspect="1" noChangeArrowheads="1" noTextEdit="1"/>
          </p:cNvSpPr>
          <p:nvPr>
            <p:ph type="sldImg"/>
          </p:nvPr>
        </p:nvSpPr>
        <p:spPr bwMode="auto">
          <a:xfrm>
            <a:off x="139700" y="768350"/>
            <a:ext cx="6819900" cy="3836988"/>
          </a:xfrm>
          <a:prstGeom prst="rect">
            <a:avLst/>
          </a:prstGeom>
          <a:solidFill>
            <a:srgbClr val="FFFFFF"/>
          </a:solidFill>
          <a:ln>
            <a:solidFill>
              <a:srgbClr val="000000"/>
            </a:solidFill>
            <a:miter lim="800000"/>
            <a:headEnd/>
            <a:tailEnd/>
          </a:ln>
        </p:spPr>
      </p:sp>
      <p:sp>
        <p:nvSpPr>
          <p:cNvPr id="627716" name="Rectangle 3"/>
          <p:cNvSpPr>
            <a:spLocks noGrp="1" noChangeArrowheads="1"/>
          </p:cNvSpPr>
          <p:nvPr>
            <p:ph type="body" idx="1"/>
          </p:nvPr>
        </p:nvSpPr>
        <p:spPr bwMode="auto">
          <a:xfrm>
            <a:off x="946574" y="4847227"/>
            <a:ext cx="5206154" cy="4605576"/>
          </a:xfrm>
          <a:prstGeom prst="rect">
            <a:avLst/>
          </a:prstGeom>
          <a:noFill/>
          <a:ln w="25400">
            <a:miter lim="800000"/>
            <a:headEnd/>
            <a:tailEnd/>
          </a:ln>
        </p:spPr>
        <p:txBody>
          <a:bodyPr/>
          <a:lstStyle/>
          <a:p>
            <a:pPr eaLnBrk="1" hangingPunct="1"/>
            <a:r>
              <a:rPr lang="en-US" altLang="zh-TW" smtClean="0">
                <a:latin typeface="Times New Roman" pitchFamily="84" charset="0"/>
                <a:ea typeface="ＭＳ Ｐゴシック" pitchFamily="84" charset="-128"/>
              </a:rPr>
              <a:t>Figure 13.4H_2 A transition to life in the sea: fossils of four species that link whales with their land-dwelling ancestors (part 2)</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lvl1pPr eaLnBrk="0" hangingPunct="0">
              <a:defRPr sz="2600">
                <a:solidFill>
                  <a:schemeClr val="tx1"/>
                </a:solidFill>
                <a:latin typeface="Arial" pitchFamily="34" charset="0"/>
                <a:ea typeface="ＭＳ Ｐゴシック" pitchFamily="34" charset="-128"/>
              </a:defRPr>
            </a:lvl1pPr>
            <a:lvl2pPr marL="804763" indent="-309524" eaLnBrk="0" hangingPunct="0">
              <a:defRPr sz="2600">
                <a:solidFill>
                  <a:schemeClr val="tx1"/>
                </a:solidFill>
                <a:latin typeface="Arial" pitchFamily="34" charset="0"/>
                <a:ea typeface="ＭＳ Ｐゴシック" pitchFamily="34" charset="-128"/>
              </a:defRPr>
            </a:lvl2pPr>
            <a:lvl3pPr marL="1238098" indent="-247620" eaLnBrk="0" hangingPunct="0">
              <a:defRPr sz="2600">
                <a:solidFill>
                  <a:schemeClr val="tx1"/>
                </a:solidFill>
                <a:latin typeface="Arial" pitchFamily="34" charset="0"/>
                <a:ea typeface="ＭＳ Ｐゴシック" pitchFamily="34" charset="-128"/>
              </a:defRPr>
            </a:lvl3pPr>
            <a:lvl4pPr marL="1733337" indent="-247620" eaLnBrk="0" hangingPunct="0">
              <a:defRPr sz="2600">
                <a:solidFill>
                  <a:schemeClr val="tx1"/>
                </a:solidFill>
                <a:latin typeface="Arial" pitchFamily="34" charset="0"/>
                <a:ea typeface="ＭＳ Ｐゴシック" pitchFamily="34" charset="-128"/>
              </a:defRPr>
            </a:lvl4pPr>
            <a:lvl5pPr marL="2228576" indent="-247620" eaLnBrk="0" hangingPunct="0">
              <a:defRPr sz="2600">
                <a:solidFill>
                  <a:schemeClr val="tx1"/>
                </a:solidFill>
                <a:latin typeface="Arial" pitchFamily="34" charset="0"/>
                <a:ea typeface="ＭＳ Ｐゴシック" pitchFamily="34" charset="-128"/>
              </a:defRPr>
            </a:lvl5pPr>
            <a:lvl6pPr marL="2723815" indent="-247620" eaLnBrk="0" fontAlgn="base" hangingPunct="0">
              <a:spcBef>
                <a:spcPct val="0"/>
              </a:spcBef>
              <a:spcAft>
                <a:spcPct val="0"/>
              </a:spcAft>
              <a:defRPr sz="2600">
                <a:solidFill>
                  <a:schemeClr val="tx1"/>
                </a:solidFill>
                <a:latin typeface="Arial" pitchFamily="34" charset="0"/>
                <a:ea typeface="ＭＳ Ｐゴシック" pitchFamily="34" charset="-128"/>
              </a:defRPr>
            </a:lvl6pPr>
            <a:lvl7pPr marL="3219054" indent="-247620" eaLnBrk="0" fontAlgn="base" hangingPunct="0">
              <a:spcBef>
                <a:spcPct val="0"/>
              </a:spcBef>
              <a:spcAft>
                <a:spcPct val="0"/>
              </a:spcAft>
              <a:defRPr sz="2600">
                <a:solidFill>
                  <a:schemeClr val="tx1"/>
                </a:solidFill>
                <a:latin typeface="Arial" pitchFamily="34" charset="0"/>
                <a:ea typeface="ＭＳ Ｐゴシック" pitchFamily="34" charset="-128"/>
              </a:defRPr>
            </a:lvl7pPr>
            <a:lvl8pPr marL="3714293" indent="-247620" eaLnBrk="0" fontAlgn="base" hangingPunct="0">
              <a:spcBef>
                <a:spcPct val="0"/>
              </a:spcBef>
              <a:spcAft>
                <a:spcPct val="0"/>
              </a:spcAft>
              <a:defRPr sz="2600">
                <a:solidFill>
                  <a:schemeClr val="tx1"/>
                </a:solidFill>
                <a:latin typeface="Arial" pitchFamily="34" charset="0"/>
                <a:ea typeface="ＭＳ Ｐゴシック" pitchFamily="34" charset="-128"/>
              </a:defRPr>
            </a:lvl8pPr>
            <a:lvl9pPr marL="4209532" indent="-247620" eaLnBrk="0" fontAlgn="base" hangingPunct="0">
              <a:spcBef>
                <a:spcPct val="0"/>
              </a:spcBef>
              <a:spcAft>
                <a:spcPct val="0"/>
              </a:spcAft>
              <a:defRPr sz="2600">
                <a:solidFill>
                  <a:schemeClr val="tx1"/>
                </a:solidFill>
                <a:latin typeface="Arial" pitchFamily="34" charset="0"/>
                <a:ea typeface="ＭＳ Ｐゴシック" pitchFamily="34" charset="-128"/>
              </a:defRPr>
            </a:lvl9pPr>
          </a:lstStyle>
          <a:p>
            <a:pPr eaLnBrk="1" hangingPunct="1">
              <a:defRPr/>
            </a:pPr>
            <a:fld id="{6ADF84AA-87A6-493B-8BF1-0F7E13B0ADEC}" type="slidenum">
              <a:rPr lang="en-US" altLang="en-US" sz="1300">
                <a:latin typeface="Calibri" pitchFamily="34" charset="0"/>
              </a:rPr>
              <a:pPr eaLnBrk="1" hangingPunct="1">
                <a:defRPr/>
              </a:pPr>
              <a:t>60</a:t>
            </a:fld>
            <a:endParaRPr lang="en-US" altLang="en-US" sz="1300">
              <a:latin typeface="Calibri" pitchFamily="34" charset="0"/>
            </a:endParaRPr>
          </a:p>
        </p:txBody>
      </p:sp>
      <p:sp>
        <p:nvSpPr>
          <p:cNvPr id="88066" name="Rectangle 1026"/>
          <p:cNvSpPr>
            <a:spLocks noGrp="1" noRot="1" noChangeAspect="1" noChangeArrowheads="1" noTextEdit="1"/>
          </p:cNvSpPr>
          <p:nvPr>
            <p:ph type="sldImg"/>
          </p:nvPr>
        </p:nvSpPr>
        <p:spPr>
          <a:xfrm>
            <a:off x="139700" y="769938"/>
            <a:ext cx="6819900" cy="3836987"/>
          </a:xfrm>
          <a:ln/>
          <a:extLst>
            <a:ext uri="{FAA26D3D-D897-4be2-8F04-BA451C77F1D7}"/>
          </a:extLst>
        </p:spPr>
      </p:sp>
      <p:sp>
        <p:nvSpPr>
          <p:cNvPr id="88067" name="Rectangle 1027"/>
          <p:cNvSpPr>
            <a:spLocks noGrp="1" noChangeArrowheads="1"/>
          </p:cNvSpPr>
          <p:nvPr>
            <p:ph type="body" idx="1"/>
          </p:nvPr>
        </p:nvSpPr>
        <p:spPr>
          <a:xfrm>
            <a:off x="944931" y="4861442"/>
            <a:ext cx="5209440" cy="4603800"/>
          </a:xfrm>
        </p:spPr>
        <p:txBody>
          <a:bodyPr lIns="99033" tIns="49517" rIns="99033" bIns="49517"/>
          <a:lstStyle/>
          <a:p>
            <a:pPr eaLnBrk="1" hangingPunct="1">
              <a:defRPr/>
            </a:pPr>
            <a:r>
              <a:rPr lang="el-GR" b="1" dirty="0" smtClean="0">
                <a:solidFill>
                  <a:srgbClr val="000000"/>
                </a:solidFill>
              </a:rPr>
              <a:t>Figure 22.9</a:t>
            </a:r>
            <a:r>
              <a:rPr lang="en-US" b="1" dirty="0" smtClean="0">
                <a:solidFill>
                  <a:srgbClr val="000000"/>
                </a:solidFill>
              </a:rPr>
              <a:t>: </a:t>
            </a:r>
            <a:r>
              <a:rPr lang="el-GR" b="1" dirty="0" smtClean="0">
                <a:solidFill>
                  <a:srgbClr val="000000"/>
                </a:solidFill>
              </a:rPr>
              <a:t>The model of allopatric speciation and secondary contact.</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0738" name="Rectangle 7"/>
          <p:cNvSpPr txBox="1">
            <a:spLocks noGrp="1" noChangeArrowheads="1"/>
          </p:cNvSpPr>
          <p:nvPr/>
        </p:nvSpPr>
        <p:spPr bwMode="auto">
          <a:xfrm>
            <a:off x="4022937" y="9722882"/>
            <a:ext cx="3076363" cy="511731"/>
          </a:xfrm>
          <a:prstGeom prst="rect">
            <a:avLst/>
          </a:prstGeom>
          <a:noFill/>
          <a:ln w="25400">
            <a:noFill/>
            <a:miter lim="800000"/>
            <a:headEnd/>
            <a:tailEnd/>
          </a:ln>
        </p:spPr>
        <p:txBody>
          <a:bodyPr lIns="94768" tIns="47384" rIns="94768" bIns="47384" anchor="b"/>
          <a:lstStyle/>
          <a:p>
            <a:pPr algn="r" eaLnBrk="0" hangingPunct="0"/>
            <a:fld id="{58564C11-1B78-4E16-9D35-22911964162A}" type="slidenum">
              <a:rPr lang="en-US" altLang="zh-TW" sz="1200">
                <a:latin typeface="Times" pitchFamily="84" charset="0"/>
              </a:rPr>
              <a:pPr algn="r" eaLnBrk="0" hangingPunct="0"/>
              <a:t>61</a:t>
            </a:fld>
            <a:endParaRPr lang="en-US" altLang="zh-TW" sz="1200" dirty="0">
              <a:latin typeface="Times" pitchFamily="84" charset="0"/>
            </a:endParaRPr>
          </a:p>
        </p:txBody>
      </p:sp>
      <p:sp>
        <p:nvSpPr>
          <p:cNvPr id="500739" name="Rectangle 2"/>
          <p:cNvSpPr>
            <a:spLocks noGrp="1" noRot="1" noChangeAspect="1" noChangeArrowheads="1" noTextEdit="1"/>
          </p:cNvSpPr>
          <p:nvPr>
            <p:ph type="sldImg"/>
          </p:nvPr>
        </p:nvSpPr>
        <p:spPr bwMode="auto">
          <a:xfrm>
            <a:off x="139700" y="768350"/>
            <a:ext cx="6819900" cy="3836988"/>
          </a:xfrm>
          <a:prstGeom prst="rect">
            <a:avLst/>
          </a:prstGeom>
          <a:solidFill>
            <a:srgbClr val="FFFFFF"/>
          </a:solidFill>
          <a:ln>
            <a:solidFill>
              <a:srgbClr val="000000"/>
            </a:solidFill>
            <a:miter lim="800000"/>
            <a:headEnd/>
            <a:tailEnd/>
          </a:ln>
        </p:spPr>
      </p:sp>
      <p:sp>
        <p:nvSpPr>
          <p:cNvPr id="500740" name="Rectangle 3"/>
          <p:cNvSpPr>
            <a:spLocks noGrp="1" noChangeArrowheads="1"/>
          </p:cNvSpPr>
          <p:nvPr>
            <p:ph type="body" idx="1"/>
          </p:nvPr>
        </p:nvSpPr>
        <p:spPr bwMode="auto">
          <a:xfrm>
            <a:off x="946574" y="4847227"/>
            <a:ext cx="5206154" cy="4605576"/>
          </a:xfrm>
          <a:prstGeom prst="rect">
            <a:avLst/>
          </a:prstGeom>
          <a:solidFill>
            <a:srgbClr val="FFFFFF"/>
          </a:solidFill>
          <a:ln>
            <a:solidFill>
              <a:srgbClr val="000000"/>
            </a:solidFill>
            <a:miter lim="800000"/>
            <a:headEnd/>
            <a:tailEnd/>
          </a:ln>
        </p:spPr>
        <p:txBody>
          <a:bodyPr/>
          <a:lstStyle/>
          <a:p>
            <a:pPr eaLnBrk="1" hangingPunct="1"/>
            <a:r>
              <a:rPr lang="en-US" altLang="zh-TW" smtClean="0">
                <a:latin typeface="Times New Roman" pitchFamily="84" charset="0"/>
                <a:ea typeface="ＭＳ Ｐゴシック" pitchFamily="84" charset="-128"/>
              </a:rPr>
              <a:t>Figure 14.4A Allopatric speciation of geographically isolated antelope squirrels</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lvl1pPr eaLnBrk="0" hangingPunct="0">
              <a:defRPr sz="2600">
                <a:solidFill>
                  <a:schemeClr val="tx1"/>
                </a:solidFill>
                <a:latin typeface="Arial" pitchFamily="34" charset="0"/>
                <a:ea typeface="ＭＳ Ｐゴシック" pitchFamily="34" charset="-128"/>
              </a:defRPr>
            </a:lvl1pPr>
            <a:lvl2pPr marL="804763" indent="-309524" eaLnBrk="0" hangingPunct="0">
              <a:defRPr sz="2600">
                <a:solidFill>
                  <a:schemeClr val="tx1"/>
                </a:solidFill>
                <a:latin typeface="Arial" pitchFamily="34" charset="0"/>
                <a:ea typeface="ＭＳ Ｐゴシック" pitchFamily="34" charset="-128"/>
              </a:defRPr>
            </a:lvl2pPr>
            <a:lvl3pPr marL="1238098" indent="-247620" eaLnBrk="0" hangingPunct="0">
              <a:defRPr sz="2600">
                <a:solidFill>
                  <a:schemeClr val="tx1"/>
                </a:solidFill>
                <a:latin typeface="Arial" pitchFamily="34" charset="0"/>
                <a:ea typeface="ＭＳ Ｐゴシック" pitchFamily="34" charset="-128"/>
              </a:defRPr>
            </a:lvl3pPr>
            <a:lvl4pPr marL="1733337" indent="-247620" eaLnBrk="0" hangingPunct="0">
              <a:defRPr sz="2600">
                <a:solidFill>
                  <a:schemeClr val="tx1"/>
                </a:solidFill>
                <a:latin typeface="Arial" pitchFamily="34" charset="0"/>
                <a:ea typeface="ＭＳ Ｐゴシック" pitchFamily="34" charset="-128"/>
              </a:defRPr>
            </a:lvl4pPr>
            <a:lvl5pPr marL="2228576" indent="-247620" eaLnBrk="0" hangingPunct="0">
              <a:defRPr sz="2600">
                <a:solidFill>
                  <a:schemeClr val="tx1"/>
                </a:solidFill>
                <a:latin typeface="Arial" pitchFamily="34" charset="0"/>
                <a:ea typeface="ＭＳ Ｐゴシック" pitchFamily="34" charset="-128"/>
              </a:defRPr>
            </a:lvl5pPr>
            <a:lvl6pPr marL="2723815" indent="-247620" eaLnBrk="0" fontAlgn="base" hangingPunct="0">
              <a:spcBef>
                <a:spcPct val="0"/>
              </a:spcBef>
              <a:spcAft>
                <a:spcPct val="0"/>
              </a:spcAft>
              <a:defRPr sz="2600">
                <a:solidFill>
                  <a:schemeClr val="tx1"/>
                </a:solidFill>
                <a:latin typeface="Arial" pitchFamily="34" charset="0"/>
                <a:ea typeface="ＭＳ Ｐゴシック" pitchFamily="34" charset="-128"/>
              </a:defRPr>
            </a:lvl6pPr>
            <a:lvl7pPr marL="3219054" indent="-247620" eaLnBrk="0" fontAlgn="base" hangingPunct="0">
              <a:spcBef>
                <a:spcPct val="0"/>
              </a:spcBef>
              <a:spcAft>
                <a:spcPct val="0"/>
              </a:spcAft>
              <a:defRPr sz="2600">
                <a:solidFill>
                  <a:schemeClr val="tx1"/>
                </a:solidFill>
                <a:latin typeface="Arial" pitchFamily="34" charset="0"/>
                <a:ea typeface="ＭＳ Ｐゴシック" pitchFamily="34" charset="-128"/>
              </a:defRPr>
            </a:lvl7pPr>
            <a:lvl8pPr marL="3714293" indent="-247620" eaLnBrk="0" fontAlgn="base" hangingPunct="0">
              <a:spcBef>
                <a:spcPct val="0"/>
              </a:spcBef>
              <a:spcAft>
                <a:spcPct val="0"/>
              </a:spcAft>
              <a:defRPr sz="2600">
                <a:solidFill>
                  <a:schemeClr val="tx1"/>
                </a:solidFill>
                <a:latin typeface="Arial" pitchFamily="34" charset="0"/>
                <a:ea typeface="ＭＳ Ｐゴシック" pitchFamily="34" charset="-128"/>
              </a:defRPr>
            </a:lvl8pPr>
            <a:lvl9pPr marL="4209532" indent="-247620" eaLnBrk="0" fontAlgn="base" hangingPunct="0">
              <a:spcBef>
                <a:spcPct val="0"/>
              </a:spcBef>
              <a:spcAft>
                <a:spcPct val="0"/>
              </a:spcAft>
              <a:defRPr sz="2600">
                <a:solidFill>
                  <a:schemeClr val="tx1"/>
                </a:solidFill>
                <a:latin typeface="Arial" pitchFamily="34" charset="0"/>
                <a:ea typeface="ＭＳ Ｐゴシック" pitchFamily="34" charset="-128"/>
              </a:defRPr>
            </a:lvl9pPr>
          </a:lstStyle>
          <a:p>
            <a:pPr eaLnBrk="1" hangingPunct="1">
              <a:defRPr/>
            </a:pPr>
            <a:fld id="{AF5832B1-E9CA-4718-A291-BEA727EDFDBF}" type="slidenum">
              <a:rPr lang="en-US" altLang="en-US" sz="1300">
                <a:latin typeface="Calibri" pitchFamily="34" charset="0"/>
              </a:rPr>
              <a:pPr eaLnBrk="1" hangingPunct="1">
                <a:defRPr/>
              </a:pPr>
              <a:t>64</a:t>
            </a:fld>
            <a:endParaRPr lang="en-US" altLang="en-US" sz="1300">
              <a:latin typeface="Calibri" pitchFamily="34" charset="0"/>
            </a:endParaRPr>
          </a:p>
        </p:txBody>
      </p:sp>
      <p:sp>
        <p:nvSpPr>
          <p:cNvPr id="137218" name="Rectangle 2"/>
          <p:cNvSpPr>
            <a:spLocks noGrp="1" noRot="1" noChangeAspect="1" noChangeArrowheads="1" noTextEdit="1"/>
          </p:cNvSpPr>
          <p:nvPr>
            <p:ph type="sldImg"/>
          </p:nvPr>
        </p:nvSpPr>
        <p:spPr>
          <a:xfrm>
            <a:off x="139700" y="769938"/>
            <a:ext cx="6819900" cy="3836987"/>
          </a:xfrm>
          <a:ln/>
          <a:extLst>
            <a:ext uri="{FAA26D3D-D897-4be2-8F04-BA451C77F1D7}"/>
          </a:extLst>
        </p:spPr>
      </p:sp>
      <p:sp>
        <p:nvSpPr>
          <p:cNvPr id="137219" name="Rectangle 3"/>
          <p:cNvSpPr>
            <a:spLocks noGrp="1" noChangeArrowheads="1"/>
          </p:cNvSpPr>
          <p:nvPr>
            <p:ph type="body" idx="1"/>
          </p:nvPr>
        </p:nvSpPr>
        <p:spPr>
          <a:xfrm>
            <a:off x="944931" y="4861442"/>
            <a:ext cx="5209440" cy="4603800"/>
          </a:xfrm>
        </p:spPr>
        <p:txBody>
          <a:bodyPr lIns="99033" tIns="49517" rIns="99033" bIns="49517"/>
          <a:lstStyle/>
          <a:p>
            <a:pPr eaLnBrk="1" hangingPunct="1">
              <a:defRPr/>
            </a:pPr>
            <a:r>
              <a:rPr lang="el-GR" altLang="en-US" b="1" smtClean="0">
                <a:solidFill>
                  <a:srgbClr val="000000"/>
                </a:solidFill>
                <a:latin typeface="Calibri" pitchFamily="34" charset="0"/>
                <a:ea typeface="ＭＳ Ｐゴシック" pitchFamily="34" charset="-128"/>
              </a:rPr>
              <a:t>Figure 22.16</a:t>
            </a:r>
            <a:r>
              <a:rPr lang="en-US" altLang="en-US" b="1" smtClean="0">
                <a:solidFill>
                  <a:srgbClr val="000000"/>
                </a:solidFill>
                <a:latin typeface="Calibri" pitchFamily="34" charset="0"/>
                <a:ea typeface="ＭＳ Ｐゴシック" pitchFamily="34" charset="-128"/>
              </a:rPr>
              <a:t>: </a:t>
            </a:r>
            <a:r>
              <a:rPr lang="el-GR" altLang="en-US" b="1" smtClean="0">
                <a:solidFill>
                  <a:srgbClr val="000000"/>
                </a:solidFill>
                <a:latin typeface="Calibri" pitchFamily="34" charset="0"/>
                <a:ea typeface="ＭＳ Ｐゴシック" pitchFamily="34" charset="-128"/>
              </a:rPr>
              <a:t>Speciation by autopolyploidy in plants. </a:t>
            </a:r>
            <a:endParaRPr lang="en-US" altLang="en-US" b="1" smtClean="0">
              <a:solidFill>
                <a:srgbClr val="000000"/>
              </a:solidFill>
              <a:latin typeface="Calibri" pitchFamily="34" charset="0"/>
              <a:ea typeface="ＭＳ Ｐゴシック" pitchFamily="34" charset="-128"/>
            </a:endParaRPr>
          </a:p>
          <a:p>
            <a:pPr eaLnBrk="1" hangingPunct="1">
              <a:defRPr/>
            </a:pPr>
            <a:r>
              <a:rPr lang="el-GR" altLang="en-US" smtClean="0">
                <a:solidFill>
                  <a:srgbClr val="000000"/>
                </a:solidFill>
                <a:latin typeface="Calibri" pitchFamily="34" charset="0"/>
                <a:ea typeface="ＭＳ Ｐゴシック" pitchFamily="34" charset="-128"/>
              </a:rPr>
              <a:t>A spontaneous doubling of chromosomes during meiosis produces diploid gametes. If the plant fertilizes itself, a tetraploid zygote will be produced.</a:t>
            </a:r>
            <a:endParaRPr lang="en-US" altLang="en-US" smtClean="0">
              <a:solidFill>
                <a:srgbClr val="000000"/>
              </a:solidFill>
              <a:latin typeface="Calibri" pitchFamily="34" charset="0"/>
              <a:ea typeface="ＭＳ Ｐゴシック" pitchFamily="34" charset="-128"/>
            </a:endParaRPr>
          </a:p>
          <a:p>
            <a:pPr eaLnBrk="1" hangingPunct="1">
              <a:defRPr/>
            </a:pPr>
            <a:endParaRPr lang="en-US" altLang="en-US" smtClean="0">
              <a:solidFill>
                <a:srgbClr val="000000"/>
              </a:solidFill>
              <a:latin typeface="Calibri" pitchFamily="34" charset="0"/>
              <a:ea typeface="ＭＳ Ｐゴシック" pitchFamily="34" charset="-128"/>
            </a:endParaRPr>
          </a:p>
          <a:p>
            <a:pPr eaLnBrk="1" hangingPunct="1">
              <a:defRPr/>
            </a:pPr>
            <a:r>
              <a:rPr lang="en-US" altLang="en-US" smtClean="0">
                <a:latin typeface="Calibri" pitchFamily="34" charset="0"/>
                <a:ea typeface="ＭＳ Ｐゴシック" pitchFamily="34" charset="-128"/>
              </a:rPr>
              <a:t>A spontaneous doubling of chromosomes during meiosis produces diploid gametes. If the plant fertilizes itself, a tetraploid zygote will be produced.</a:t>
            </a:r>
            <a:endParaRPr lang="el-GR" altLang="en-US" smtClean="0">
              <a:solidFill>
                <a:srgbClr val="000000"/>
              </a:solidFill>
              <a:latin typeface="Calibri" pitchFamily="34" charset="0"/>
              <a:ea typeface="ＭＳ Ｐゴシック" pitchFamily="34" charset="-128"/>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lvl1pPr eaLnBrk="0" hangingPunct="0">
              <a:defRPr sz="2600">
                <a:solidFill>
                  <a:schemeClr val="tx1"/>
                </a:solidFill>
                <a:latin typeface="Arial" pitchFamily="34" charset="0"/>
                <a:ea typeface="ＭＳ Ｐゴシック" pitchFamily="34" charset="-128"/>
              </a:defRPr>
            </a:lvl1pPr>
            <a:lvl2pPr marL="804763" indent="-309524" eaLnBrk="0" hangingPunct="0">
              <a:defRPr sz="2600">
                <a:solidFill>
                  <a:schemeClr val="tx1"/>
                </a:solidFill>
                <a:latin typeface="Arial" pitchFamily="34" charset="0"/>
                <a:ea typeface="ＭＳ Ｐゴシック" pitchFamily="34" charset="-128"/>
              </a:defRPr>
            </a:lvl2pPr>
            <a:lvl3pPr marL="1238098" indent="-247620" eaLnBrk="0" hangingPunct="0">
              <a:defRPr sz="2600">
                <a:solidFill>
                  <a:schemeClr val="tx1"/>
                </a:solidFill>
                <a:latin typeface="Arial" pitchFamily="34" charset="0"/>
                <a:ea typeface="ＭＳ Ｐゴシック" pitchFamily="34" charset="-128"/>
              </a:defRPr>
            </a:lvl3pPr>
            <a:lvl4pPr marL="1733337" indent="-247620" eaLnBrk="0" hangingPunct="0">
              <a:defRPr sz="2600">
                <a:solidFill>
                  <a:schemeClr val="tx1"/>
                </a:solidFill>
                <a:latin typeface="Arial" pitchFamily="34" charset="0"/>
                <a:ea typeface="ＭＳ Ｐゴシック" pitchFamily="34" charset="-128"/>
              </a:defRPr>
            </a:lvl4pPr>
            <a:lvl5pPr marL="2228576" indent="-247620" eaLnBrk="0" hangingPunct="0">
              <a:defRPr sz="2600">
                <a:solidFill>
                  <a:schemeClr val="tx1"/>
                </a:solidFill>
                <a:latin typeface="Arial" pitchFamily="34" charset="0"/>
                <a:ea typeface="ＭＳ Ｐゴシック" pitchFamily="34" charset="-128"/>
              </a:defRPr>
            </a:lvl5pPr>
            <a:lvl6pPr marL="2723815" indent="-247620" eaLnBrk="0" fontAlgn="base" hangingPunct="0">
              <a:spcBef>
                <a:spcPct val="0"/>
              </a:spcBef>
              <a:spcAft>
                <a:spcPct val="0"/>
              </a:spcAft>
              <a:defRPr sz="2600">
                <a:solidFill>
                  <a:schemeClr val="tx1"/>
                </a:solidFill>
                <a:latin typeface="Arial" pitchFamily="34" charset="0"/>
                <a:ea typeface="ＭＳ Ｐゴシック" pitchFamily="34" charset="-128"/>
              </a:defRPr>
            </a:lvl6pPr>
            <a:lvl7pPr marL="3219054" indent="-247620" eaLnBrk="0" fontAlgn="base" hangingPunct="0">
              <a:spcBef>
                <a:spcPct val="0"/>
              </a:spcBef>
              <a:spcAft>
                <a:spcPct val="0"/>
              </a:spcAft>
              <a:defRPr sz="2600">
                <a:solidFill>
                  <a:schemeClr val="tx1"/>
                </a:solidFill>
                <a:latin typeface="Arial" pitchFamily="34" charset="0"/>
                <a:ea typeface="ＭＳ Ｐゴシック" pitchFamily="34" charset="-128"/>
              </a:defRPr>
            </a:lvl7pPr>
            <a:lvl8pPr marL="3714293" indent="-247620" eaLnBrk="0" fontAlgn="base" hangingPunct="0">
              <a:spcBef>
                <a:spcPct val="0"/>
              </a:spcBef>
              <a:spcAft>
                <a:spcPct val="0"/>
              </a:spcAft>
              <a:defRPr sz="2600">
                <a:solidFill>
                  <a:schemeClr val="tx1"/>
                </a:solidFill>
                <a:latin typeface="Arial" pitchFamily="34" charset="0"/>
                <a:ea typeface="ＭＳ Ｐゴシック" pitchFamily="34" charset="-128"/>
              </a:defRPr>
            </a:lvl8pPr>
            <a:lvl9pPr marL="4209532" indent="-247620" eaLnBrk="0" fontAlgn="base" hangingPunct="0">
              <a:spcBef>
                <a:spcPct val="0"/>
              </a:spcBef>
              <a:spcAft>
                <a:spcPct val="0"/>
              </a:spcAft>
              <a:defRPr sz="2600">
                <a:solidFill>
                  <a:schemeClr val="tx1"/>
                </a:solidFill>
                <a:latin typeface="Arial" pitchFamily="34" charset="0"/>
                <a:ea typeface="ＭＳ Ｐゴシック" pitchFamily="34" charset="-128"/>
              </a:defRPr>
            </a:lvl9pPr>
          </a:lstStyle>
          <a:p>
            <a:pPr eaLnBrk="1" hangingPunct="1">
              <a:defRPr/>
            </a:pPr>
            <a:fld id="{3C62158E-792D-4EBF-9D41-E1FFB18BAD59}" type="slidenum">
              <a:rPr lang="en-US" altLang="en-US" sz="1300">
                <a:latin typeface="Calibri" pitchFamily="34" charset="0"/>
              </a:rPr>
              <a:pPr eaLnBrk="1" hangingPunct="1">
                <a:defRPr/>
              </a:pPr>
              <a:t>65</a:t>
            </a:fld>
            <a:endParaRPr lang="en-US" altLang="en-US" sz="1300">
              <a:latin typeface="Calibri" pitchFamily="34" charset="0"/>
            </a:endParaRPr>
          </a:p>
        </p:txBody>
      </p:sp>
      <p:sp>
        <p:nvSpPr>
          <p:cNvPr id="139266" name="Rectangle 2"/>
          <p:cNvSpPr>
            <a:spLocks noGrp="1" noRot="1" noChangeAspect="1" noChangeArrowheads="1" noTextEdit="1"/>
          </p:cNvSpPr>
          <p:nvPr>
            <p:ph type="sldImg"/>
          </p:nvPr>
        </p:nvSpPr>
        <p:spPr>
          <a:xfrm>
            <a:off x="139700" y="769938"/>
            <a:ext cx="6819900" cy="3836987"/>
          </a:xfrm>
          <a:ln/>
          <a:extLst>
            <a:ext uri="{FAA26D3D-D897-4be2-8F04-BA451C77F1D7}"/>
          </a:extLst>
        </p:spPr>
      </p:sp>
      <p:sp>
        <p:nvSpPr>
          <p:cNvPr id="139267" name="Rectangle 3"/>
          <p:cNvSpPr>
            <a:spLocks noGrp="1" noChangeArrowheads="1"/>
          </p:cNvSpPr>
          <p:nvPr>
            <p:ph type="body" idx="1"/>
          </p:nvPr>
        </p:nvSpPr>
        <p:spPr>
          <a:xfrm>
            <a:off x="944931" y="4861442"/>
            <a:ext cx="5209440" cy="4603800"/>
          </a:xfrm>
        </p:spPr>
        <p:txBody>
          <a:bodyPr lIns="99033" tIns="49517" rIns="99033" bIns="49517"/>
          <a:lstStyle/>
          <a:p>
            <a:pPr eaLnBrk="1" hangingPunct="1">
              <a:defRPr/>
            </a:pPr>
            <a:r>
              <a:rPr lang="el-GR" altLang="en-US" b="1" smtClean="0">
                <a:solidFill>
                  <a:srgbClr val="000000"/>
                </a:solidFill>
                <a:latin typeface="Calibri" pitchFamily="34" charset="0"/>
                <a:ea typeface="ＭＳ Ｐゴシック" pitchFamily="34" charset="-128"/>
              </a:rPr>
              <a:t>Figure 22.16</a:t>
            </a:r>
            <a:r>
              <a:rPr lang="en-US" altLang="en-US" b="1" smtClean="0">
                <a:solidFill>
                  <a:srgbClr val="000000"/>
                </a:solidFill>
                <a:latin typeface="Calibri" pitchFamily="34" charset="0"/>
                <a:ea typeface="ＭＳ Ｐゴシック" pitchFamily="34" charset="-128"/>
              </a:rPr>
              <a:t>: </a:t>
            </a:r>
            <a:r>
              <a:rPr lang="el-GR" altLang="en-US" b="1" smtClean="0">
                <a:solidFill>
                  <a:srgbClr val="000000"/>
                </a:solidFill>
                <a:latin typeface="Calibri" pitchFamily="34" charset="0"/>
                <a:ea typeface="ＭＳ Ｐゴシック" pitchFamily="34" charset="-128"/>
              </a:rPr>
              <a:t>Speciation by autopolyploidy in plants. </a:t>
            </a:r>
            <a:endParaRPr lang="en-US" altLang="en-US" b="1" smtClean="0">
              <a:solidFill>
                <a:srgbClr val="000000"/>
              </a:solidFill>
              <a:latin typeface="Calibri" pitchFamily="34" charset="0"/>
              <a:ea typeface="ＭＳ Ｐゴシック" pitchFamily="34" charset="-128"/>
            </a:endParaRPr>
          </a:p>
          <a:p>
            <a:pPr eaLnBrk="1" hangingPunct="1">
              <a:defRPr/>
            </a:pPr>
            <a:r>
              <a:rPr lang="el-GR" altLang="en-US" smtClean="0">
                <a:solidFill>
                  <a:srgbClr val="000000"/>
                </a:solidFill>
                <a:latin typeface="Calibri" pitchFamily="34" charset="0"/>
                <a:ea typeface="ＭＳ Ｐゴシック" pitchFamily="34" charset="-128"/>
              </a:rPr>
              <a:t>A spontaneous doubling of chromosomes during meiosis produces diploid gametes. If the plant fertilizes itself, a tetraploid zygote will be produced.</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3026" name="Rectangle 7"/>
          <p:cNvSpPr txBox="1">
            <a:spLocks noGrp="1" noChangeArrowheads="1"/>
          </p:cNvSpPr>
          <p:nvPr/>
        </p:nvSpPr>
        <p:spPr bwMode="auto">
          <a:xfrm>
            <a:off x="4022937" y="9722882"/>
            <a:ext cx="3076363" cy="511731"/>
          </a:xfrm>
          <a:prstGeom prst="rect">
            <a:avLst/>
          </a:prstGeom>
          <a:noFill/>
          <a:ln w="25400">
            <a:noFill/>
            <a:miter lim="800000"/>
            <a:headEnd/>
            <a:tailEnd/>
          </a:ln>
        </p:spPr>
        <p:txBody>
          <a:bodyPr lIns="94768" tIns="47384" rIns="94768" bIns="47384" anchor="b"/>
          <a:lstStyle/>
          <a:p>
            <a:pPr algn="r" eaLnBrk="0" hangingPunct="0"/>
            <a:fld id="{75C3E5C0-E6C1-4734-A11E-2311691C6654}" type="slidenum">
              <a:rPr lang="en-US" altLang="zh-TW" sz="1200">
                <a:latin typeface="Times" pitchFamily="84" charset="0"/>
              </a:rPr>
              <a:pPr algn="r" eaLnBrk="0" hangingPunct="0"/>
              <a:t>18</a:t>
            </a:fld>
            <a:endParaRPr lang="en-US" altLang="zh-TW" sz="1200" dirty="0">
              <a:latin typeface="Times" pitchFamily="84" charset="0"/>
            </a:endParaRPr>
          </a:p>
        </p:txBody>
      </p:sp>
      <p:sp>
        <p:nvSpPr>
          <p:cNvPr id="513027" name="Rectangle 2"/>
          <p:cNvSpPr>
            <a:spLocks noGrp="1" noRot="1" noChangeAspect="1" noChangeArrowheads="1" noTextEdit="1"/>
          </p:cNvSpPr>
          <p:nvPr>
            <p:ph type="sldImg"/>
          </p:nvPr>
        </p:nvSpPr>
        <p:spPr bwMode="auto">
          <a:xfrm>
            <a:off x="139700" y="768350"/>
            <a:ext cx="6819900" cy="3836988"/>
          </a:xfrm>
          <a:prstGeom prst="rect">
            <a:avLst/>
          </a:prstGeom>
          <a:solidFill>
            <a:srgbClr val="FFFFFF"/>
          </a:solidFill>
          <a:ln>
            <a:solidFill>
              <a:srgbClr val="000000"/>
            </a:solidFill>
            <a:miter lim="800000"/>
            <a:headEnd/>
            <a:tailEnd/>
          </a:ln>
        </p:spPr>
      </p:sp>
      <p:sp>
        <p:nvSpPr>
          <p:cNvPr id="513028" name="Rectangle 3"/>
          <p:cNvSpPr>
            <a:spLocks noGrp="1" noChangeArrowheads="1"/>
          </p:cNvSpPr>
          <p:nvPr>
            <p:ph type="body" idx="1"/>
          </p:nvPr>
        </p:nvSpPr>
        <p:spPr bwMode="auto">
          <a:xfrm>
            <a:off x="946574" y="4847227"/>
            <a:ext cx="5206154" cy="4605576"/>
          </a:xfrm>
          <a:prstGeom prst="rect">
            <a:avLst/>
          </a:prstGeom>
          <a:noFill/>
          <a:ln w="25400">
            <a:miter lim="800000"/>
            <a:headEnd/>
            <a:tailEnd/>
          </a:ln>
        </p:spPr>
        <p:txBody>
          <a:bodyPr/>
          <a:lstStyle/>
          <a:p>
            <a:pPr eaLnBrk="1" hangingPunct="1"/>
            <a:r>
              <a:rPr lang="en-US" altLang="zh-TW" smtClean="0">
                <a:latin typeface="Times New Roman" pitchFamily="84" charset="0"/>
                <a:ea typeface="ＭＳ Ｐゴシック" pitchFamily="84" charset="-128"/>
              </a:rPr>
              <a:t>Figure 13.1C The voyage of the </a:t>
            </a:r>
            <a:r>
              <a:rPr lang="en-US" altLang="zh-TW" i="1" smtClean="0">
                <a:latin typeface="Times New Roman" pitchFamily="84" charset="0"/>
                <a:ea typeface="ＭＳ Ｐゴシック" pitchFamily="84" charset="-128"/>
              </a:rPr>
              <a:t>Beagle</a:t>
            </a:r>
            <a:r>
              <a:rPr lang="en-US" altLang="zh-TW" smtClean="0">
                <a:latin typeface="Times New Roman" pitchFamily="84" charset="0"/>
                <a:ea typeface="ＭＳ Ｐゴシック" pitchFamily="84" charset="-128"/>
              </a:rPr>
              <a:t> (1831–1836)</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1031"/>
          <p:cNvSpPr>
            <a:spLocks noGrp="1" noChangeArrowheads="1"/>
          </p:cNvSpPr>
          <p:nvPr>
            <p:ph type="sldNum" sz="quarter" idx="5"/>
          </p:nvPr>
        </p:nvSpPr>
        <p:spPr>
          <a:noFill/>
        </p:spPr>
        <p:txBody>
          <a:bodyPr/>
          <a:lstStyle>
            <a:lvl1pPr>
              <a:defRPr sz="2600">
                <a:solidFill>
                  <a:schemeClr val="tx1"/>
                </a:solidFill>
                <a:latin typeface="Arial" pitchFamily="34" charset="0"/>
                <a:ea typeface="ＭＳ Ｐゴシック" pitchFamily="34" charset="-128"/>
              </a:defRPr>
            </a:lvl1pPr>
            <a:lvl2pPr marL="804763" indent="-309524">
              <a:defRPr sz="2600">
                <a:solidFill>
                  <a:schemeClr val="tx1"/>
                </a:solidFill>
                <a:latin typeface="Arial" pitchFamily="34" charset="0"/>
                <a:ea typeface="ＭＳ Ｐゴシック" pitchFamily="34" charset="-128"/>
              </a:defRPr>
            </a:lvl2pPr>
            <a:lvl3pPr marL="1238098" indent="-247620">
              <a:defRPr sz="2600">
                <a:solidFill>
                  <a:schemeClr val="tx1"/>
                </a:solidFill>
                <a:latin typeface="Arial" pitchFamily="34" charset="0"/>
                <a:ea typeface="ＭＳ Ｐゴシック" pitchFamily="34" charset="-128"/>
              </a:defRPr>
            </a:lvl3pPr>
            <a:lvl4pPr marL="1733337" indent="-247620">
              <a:defRPr sz="2600">
                <a:solidFill>
                  <a:schemeClr val="tx1"/>
                </a:solidFill>
                <a:latin typeface="Arial" pitchFamily="34" charset="0"/>
                <a:ea typeface="ＭＳ Ｐゴシック" pitchFamily="34" charset="-128"/>
              </a:defRPr>
            </a:lvl4pPr>
            <a:lvl5pPr marL="2228576" indent="-247620">
              <a:defRPr sz="2600">
                <a:solidFill>
                  <a:schemeClr val="tx1"/>
                </a:solidFill>
                <a:latin typeface="Arial" pitchFamily="34" charset="0"/>
                <a:ea typeface="ＭＳ Ｐゴシック" pitchFamily="34" charset="-128"/>
              </a:defRPr>
            </a:lvl5pPr>
            <a:lvl6pPr marL="2723815" indent="-247620" eaLnBrk="0" fontAlgn="base" hangingPunct="0">
              <a:spcBef>
                <a:spcPct val="0"/>
              </a:spcBef>
              <a:spcAft>
                <a:spcPct val="0"/>
              </a:spcAft>
              <a:defRPr sz="2600">
                <a:solidFill>
                  <a:schemeClr val="tx1"/>
                </a:solidFill>
                <a:latin typeface="Arial" pitchFamily="34" charset="0"/>
                <a:ea typeface="ＭＳ Ｐゴシック" pitchFamily="34" charset="-128"/>
              </a:defRPr>
            </a:lvl6pPr>
            <a:lvl7pPr marL="3219054" indent="-247620" eaLnBrk="0" fontAlgn="base" hangingPunct="0">
              <a:spcBef>
                <a:spcPct val="0"/>
              </a:spcBef>
              <a:spcAft>
                <a:spcPct val="0"/>
              </a:spcAft>
              <a:defRPr sz="2600">
                <a:solidFill>
                  <a:schemeClr val="tx1"/>
                </a:solidFill>
                <a:latin typeface="Arial" pitchFamily="34" charset="0"/>
                <a:ea typeface="ＭＳ Ｐゴシック" pitchFamily="34" charset="-128"/>
              </a:defRPr>
            </a:lvl7pPr>
            <a:lvl8pPr marL="3714293" indent="-247620" eaLnBrk="0" fontAlgn="base" hangingPunct="0">
              <a:spcBef>
                <a:spcPct val="0"/>
              </a:spcBef>
              <a:spcAft>
                <a:spcPct val="0"/>
              </a:spcAft>
              <a:defRPr sz="2600">
                <a:solidFill>
                  <a:schemeClr val="tx1"/>
                </a:solidFill>
                <a:latin typeface="Arial" pitchFamily="34" charset="0"/>
                <a:ea typeface="ＭＳ Ｐゴシック" pitchFamily="34" charset="-128"/>
              </a:defRPr>
            </a:lvl8pPr>
            <a:lvl9pPr marL="4209532" indent="-247620" eaLnBrk="0" fontAlgn="base" hangingPunct="0">
              <a:spcBef>
                <a:spcPct val="0"/>
              </a:spcBef>
              <a:spcAft>
                <a:spcPct val="0"/>
              </a:spcAft>
              <a:defRPr sz="2600">
                <a:solidFill>
                  <a:schemeClr val="tx1"/>
                </a:solidFill>
                <a:latin typeface="Arial" pitchFamily="34" charset="0"/>
                <a:ea typeface="ＭＳ Ｐゴシック" pitchFamily="34" charset="-128"/>
              </a:defRPr>
            </a:lvl9pPr>
          </a:lstStyle>
          <a:p>
            <a:fld id="{2FA895E6-98DF-4F4E-A130-F2D85781E935}" type="slidenum">
              <a:rPr lang="en-US" altLang="en-US" sz="1300">
                <a:latin typeface="Calibri" pitchFamily="34" charset="0"/>
              </a:rPr>
              <a:pPr/>
              <a:t>19</a:t>
            </a:fld>
            <a:endParaRPr lang="en-US" altLang="en-US" sz="1300">
              <a:latin typeface="Calibri" pitchFamily="34" charset="0"/>
            </a:endParaRPr>
          </a:p>
        </p:txBody>
      </p:sp>
      <p:sp>
        <p:nvSpPr>
          <p:cNvPr id="33794" name="Rectangle 2"/>
          <p:cNvSpPr>
            <a:spLocks noGrp="1" noRot="1" noChangeAspect="1" noChangeArrowheads="1" noTextEdit="1"/>
          </p:cNvSpPr>
          <p:nvPr>
            <p:ph type="sldImg"/>
          </p:nvPr>
        </p:nvSpPr>
        <p:spPr>
          <a:xfrm>
            <a:off x="139700" y="768350"/>
            <a:ext cx="6819900" cy="3836988"/>
          </a:xfrm>
          <a:ln/>
          <a:extLst>
            <a:ext uri="{FAA26D3D-D897-4be2-8F04-BA451C77F1D7}"/>
          </a:extLst>
        </p:spPr>
      </p:sp>
      <p:sp>
        <p:nvSpPr>
          <p:cNvPr id="79876" name="Rectangle 3"/>
          <p:cNvSpPr>
            <a:spLocks noGrp="1" noChangeArrowheads="1"/>
          </p:cNvSpPr>
          <p:nvPr>
            <p:ph type="body" idx="1"/>
          </p:nvPr>
        </p:nvSpPr>
        <p:spPr>
          <a:noFill/>
        </p:spPr>
        <p:txBody>
          <a:bodyPr/>
          <a:lstStyle/>
          <a:p>
            <a:pPr eaLnBrk="1" hangingPunct="1"/>
            <a:r>
              <a:rPr lang="en-US" altLang="en-US" dirty="0" smtClean="0">
                <a:latin typeface="Calibri" pitchFamily="34" charset="0"/>
                <a:ea typeface="ＭＳ Ｐゴシック" pitchFamily="34" charset="-128"/>
              </a:rPr>
              <a:t>FIGURE 20.6 Ancestors and descendants. Darwin hypothesized that even though an extinct glyptodont (top) probably weighed 300 to 400 times as much as a living nine-banded armadillo (</a:t>
            </a:r>
            <a:r>
              <a:rPr lang="en-US" altLang="en-US" i="1" dirty="0" err="1" smtClean="0">
                <a:latin typeface="Calibri" pitchFamily="34" charset="0"/>
                <a:ea typeface="ＭＳ Ｐゴシック" pitchFamily="34" charset="-128"/>
              </a:rPr>
              <a:t>Dasypus</a:t>
            </a:r>
            <a:r>
              <a:rPr lang="en-US" altLang="en-US" i="1" dirty="0" smtClean="0">
                <a:latin typeface="Calibri" pitchFamily="34" charset="0"/>
                <a:ea typeface="ＭＳ Ｐゴシック" pitchFamily="34" charset="-128"/>
              </a:rPr>
              <a:t> </a:t>
            </a:r>
            <a:r>
              <a:rPr lang="en-US" altLang="en-US" i="1" dirty="0" err="1" smtClean="0">
                <a:latin typeface="Calibri" pitchFamily="34" charset="0"/>
                <a:ea typeface="ＭＳ Ｐゴシック" pitchFamily="34" charset="-128"/>
              </a:rPr>
              <a:t>novemcinctus</a:t>
            </a:r>
            <a:r>
              <a:rPr lang="en-US" altLang="en-US" dirty="0" smtClean="0">
                <a:latin typeface="Calibri" pitchFamily="34" charset="0"/>
                <a:ea typeface="ＭＳ Ｐゴシック" pitchFamily="34" charset="-128"/>
              </a:rPr>
              <a:t>), their obvious resemblance suggested that they are related. (data from Argentina)</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1031"/>
          <p:cNvSpPr>
            <a:spLocks noGrp="1" noChangeArrowheads="1"/>
          </p:cNvSpPr>
          <p:nvPr>
            <p:ph type="sldNum" sz="quarter" idx="5"/>
          </p:nvPr>
        </p:nvSpPr>
        <p:spPr>
          <a:noFill/>
        </p:spPr>
        <p:txBody>
          <a:bodyPr/>
          <a:lstStyle>
            <a:lvl1pPr>
              <a:defRPr sz="2600">
                <a:solidFill>
                  <a:schemeClr val="tx1"/>
                </a:solidFill>
                <a:latin typeface="Arial" pitchFamily="34" charset="0"/>
                <a:ea typeface="ＭＳ Ｐゴシック" pitchFamily="34" charset="-128"/>
              </a:defRPr>
            </a:lvl1pPr>
            <a:lvl2pPr marL="804763" indent="-309524">
              <a:defRPr sz="2600">
                <a:solidFill>
                  <a:schemeClr val="tx1"/>
                </a:solidFill>
                <a:latin typeface="Arial" pitchFamily="34" charset="0"/>
                <a:ea typeface="ＭＳ Ｐゴシック" pitchFamily="34" charset="-128"/>
              </a:defRPr>
            </a:lvl2pPr>
            <a:lvl3pPr marL="1238098" indent="-247620">
              <a:defRPr sz="2600">
                <a:solidFill>
                  <a:schemeClr val="tx1"/>
                </a:solidFill>
                <a:latin typeface="Arial" pitchFamily="34" charset="0"/>
                <a:ea typeface="ＭＳ Ｐゴシック" pitchFamily="34" charset="-128"/>
              </a:defRPr>
            </a:lvl3pPr>
            <a:lvl4pPr marL="1733337" indent="-247620">
              <a:defRPr sz="2600">
                <a:solidFill>
                  <a:schemeClr val="tx1"/>
                </a:solidFill>
                <a:latin typeface="Arial" pitchFamily="34" charset="0"/>
                <a:ea typeface="ＭＳ Ｐゴシック" pitchFamily="34" charset="-128"/>
              </a:defRPr>
            </a:lvl4pPr>
            <a:lvl5pPr marL="2228576" indent="-247620">
              <a:defRPr sz="2600">
                <a:solidFill>
                  <a:schemeClr val="tx1"/>
                </a:solidFill>
                <a:latin typeface="Arial" pitchFamily="34" charset="0"/>
                <a:ea typeface="ＭＳ Ｐゴシック" pitchFamily="34" charset="-128"/>
              </a:defRPr>
            </a:lvl5pPr>
            <a:lvl6pPr marL="2723815" indent="-247620" eaLnBrk="0" fontAlgn="base" hangingPunct="0">
              <a:spcBef>
                <a:spcPct val="0"/>
              </a:spcBef>
              <a:spcAft>
                <a:spcPct val="0"/>
              </a:spcAft>
              <a:defRPr sz="2600">
                <a:solidFill>
                  <a:schemeClr val="tx1"/>
                </a:solidFill>
                <a:latin typeface="Arial" pitchFamily="34" charset="0"/>
                <a:ea typeface="ＭＳ Ｐゴシック" pitchFamily="34" charset="-128"/>
              </a:defRPr>
            </a:lvl6pPr>
            <a:lvl7pPr marL="3219054" indent="-247620" eaLnBrk="0" fontAlgn="base" hangingPunct="0">
              <a:spcBef>
                <a:spcPct val="0"/>
              </a:spcBef>
              <a:spcAft>
                <a:spcPct val="0"/>
              </a:spcAft>
              <a:defRPr sz="2600">
                <a:solidFill>
                  <a:schemeClr val="tx1"/>
                </a:solidFill>
                <a:latin typeface="Arial" pitchFamily="34" charset="0"/>
                <a:ea typeface="ＭＳ Ｐゴシック" pitchFamily="34" charset="-128"/>
              </a:defRPr>
            </a:lvl7pPr>
            <a:lvl8pPr marL="3714293" indent="-247620" eaLnBrk="0" fontAlgn="base" hangingPunct="0">
              <a:spcBef>
                <a:spcPct val="0"/>
              </a:spcBef>
              <a:spcAft>
                <a:spcPct val="0"/>
              </a:spcAft>
              <a:defRPr sz="2600">
                <a:solidFill>
                  <a:schemeClr val="tx1"/>
                </a:solidFill>
                <a:latin typeface="Arial" pitchFamily="34" charset="0"/>
                <a:ea typeface="ＭＳ Ｐゴシック" pitchFamily="34" charset="-128"/>
              </a:defRPr>
            </a:lvl8pPr>
            <a:lvl9pPr marL="4209532" indent="-247620" eaLnBrk="0" fontAlgn="base" hangingPunct="0">
              <a:spcBef>
                <a:spcPct val="0"/>
              </a:spcBef>
              <a:spcAft>
                <a:spcPct val="0"/>
              </a:spcAft>
              <a:defRPr sz="2600">
                <a:solidFill>
                  <a:schemeClr val="tx1"/>
                </a:solidFill>
                <a:latin typeface="Arial" pitchFamily="34" charset="0"/>
                <a:ea typeface="ＭＳ Ｐゴシック" pitchFamily="34" charset="-128"/>
              </a:defRPr>
            </a:lvl9pPr>
          </a:lstStyle>
          <a:p>
            <a:fld id="{0A012391-67B3-4A8B-A379-A69B954AF5EB}" type="slidenum">
              <a:rPr lang="en-US" altLang="en-US" sz="1300">
                <a:latin typeface="Calibri" pitchFamily="34" charset="0"/>
              </a:rPr>
              <a:pPr/>
              <a:t>20</a:t>
            </a:fld>
            <a:endParaRPr lang="en-US" altLang="en-US" sz="1300">
              <a:latin typeface="Calibri" pitchFamily="34" charset="0"/>
            </a:endParaRPr>
          </a:p>
        </p:txBody>
      </p:sp>
      <p:sp>
        <p:nvSpPr>
          <p:cNvPr id="31746" name="Rectangle 2"/>
          <p:cNvSpPr>
            <a:spLocks noGrp="1" noRot="1" noChangeAspect="1" noChangeArrowheads="1" noTextEdit="1"/>
          </p:cNvSpPr>
          <p:nvPr>
            <p:ph type="sldImg"/>
          </p:nvPr>
        </p:nvSpPr>
        <p:spPr>
          <a:xfrm>
            <a:off x="139700" y="768350"/>
            <a:ext cx="6819900" cy="3836988"/>
          </a:xfrm>
          <a:ln/>
          <a:extLst>
            <a:ext uri="{FAA26D3D-D897-4be2-8F04-BA451C77F1D7}"/>
          </a:extLst>
        </p:spPr>
      </p:sp>
      <p:sp>
        <p:nvSpPr>
          <p:cNvPr id="82948" name="Rectangle 3"/>
          <p:cNvSpPr>
            <a:spLocks noGrp="1" noChangeArrowheads="1"/>
          </p:cNvSpPr>
          <p:nvPr>
            <p:ph type="body" idx="1"/>
          </p:nvPr>
        </p:nvSpPr>
        <p:spPr>
          <a:noFill/>
        </p:spPr>
        <p:txBody>
          <a:bodyPr/>
          <a:lstStyle/>
          <a:p>
            <a:pPr eaLnBrk="1" hangingPunct="1"/>
            <a:r>
              <a:rPr lang="en-US" altLang="en-US" dirty="0" smtClean="0">
                <a:latin typeface="Calibri" pitchFamily="34" charset="0"/>
                <a:ea typeface="ＭＳ Ｐゴシック" pitchFamily="34" charset="-128"/>
              </a:rPr>
              <a:t>FIGURE 20.7 Morphologic di</a:t>
            </a:r>
            <a:r>
              <a:rPr lang="en-US" altLang="en-US" dirty="0" smtClean="0">
                <a:latin typeface="Lucida Grande" charset="0"/>
                <a:ea typeface="ＭＳ Ｐゴシック" pitchFamily="34" charset="-128"/>
              </a:rPr>
              <a:t>ff</a:t>
            </a:r>
            <a:r>
              <a:rPr lang="en-US" altLang="en-US" dirty="0" smtClean="0">
                <a:latin typeface="Calibri" pitchFamily="34" charset="0"/>
                <a:ea typeface="ＭＳ Ｐゴシック" pitchFamily="34" charset="-128"/>
              </a:rPr>
              <a:t>erences in species from di</a:t>
            </a:r>
            <a:r>
              <a:rPr lang="en-US" altLang="en-US" dirty="0" smtClean="0">
                <a:latin typeface="Lucida Grande" charset="0"/>
                <a:ea typeface="ＭＳ Ｐゴシック" pitchFamily="34" charset="-128"/>
              </a:rPr>
              <a:t>ff</a:t>
            </a:r>
            <a:r>
              <a:rPr lang="en-US" altLang="en-US" dirty="0" smtClean="0">
                <a:latin typeface="Calibri" pitchFamily="34" charset="0"/>
                <a:ea typeface="ＭＳ Ｐゴシック" pitchFamily="34" charset="-128"/>
              </a:rPr>
              <a:t>erent continents. Darwin noted that the South American nutria and the European beavers differ in appearance, even though both species are semi-aquatic rodents that feed on vegetation. Notice that nutria have long, round tails, whereas beavers have short, flat tails.</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1031"/>
          <p:cNvSpPr>
            <a:spLocks noGrp="1" noChangeArrowheads="1"/>
          </p:cNvSpPr>
          <p:nvPr>
            <p:ph type="sldNum" sz="quarter" idx="5"/>
          </p:nvPr>
        </p:nvSpPr>
        <p:spPr>
          <a:noFill/>
        </p:spPr>
        <p:txBody>
          <a:bodyPr/>
          <a:lstStyle>
            <a:lvl1pPr>
              <a:defRPr sz="2600">
                <a:solidFill>
                  <a:schemeClr val="tx1"/>
                </a:solidFill>
                <a:latin typeface="Arial" pitchFamily="34" charset="0"/>
                <a:ea typeface="ＭＳ Ｐゴシック" pitchFamily="34" charset="-128"/>
              </a:defRPr>
            </a:lvl1pPr>
            <a:lvl2pPr marL="804763" indent="-309524">
              <a:defRPr sz="2600">
                <a:solidFill>
                  <a:schemeClr val="tx1"/>
                </a:solidFill>
                <a:latin typeface="Arial" pitchFamily="34" charset="0"/>
                <a:ea typeface="ＭＳ Ｐゴシック" pitchFamily="34" charset="-128"/>
              </a:defRPr>
            </a:lvl2pPr>
            <a:lvl3pPr marL="1238098" indent="-247620">
              <a:defRPr sz="2600">
                <a:solidFill>
                  <a:schemeClr val="tx1"/>
                </a:solidFill>
                <a:latin typeface="Arial" pitchFamily="34" charset="0"/>
                <a:ea typeface="ＭＳ Ｐゴシック" pitchFamily="34" charset="-128"/>
              </a:defRPr>
            </a:lvl3pPr>
            <a:lvl4pPr marL="1733337" indent="-247620">
              <a:defRPr sz="2600">
                <a:solidFill>
                  <a:schemeClr val="tx1"/>
                </a:solidFill>
                <a:latin typeface="Arial" pitchFamily="34" charset="0"/>
                <a:ea typeface="ＭＳ Ｐゴシック" pitchFamily="34" charset="-128"/>
              </a:defRPr>
            </a:lvl4pPr>
            <a:lvl5pPr marL="2228576" indent="-247620">
              <a:defRPr sz="2600">
                <a:solidFill>
                  <a:schemeClr val="tx1"/>
                </a:solidFill>
                <a:latin typeface="Arial" pitchFamily="34" charset="0"/>
                <a:ea typeface="ＭＳ Ｐゴシック" pitchFamily="34" charset="-128"/>
              </a:defRPr>
            </a:lvl5pPr>
            <a:lvl6pPr marL="2723815" indent="-247620" eaLnBrk="0" fontAlgn="base" hangingPunct="0">
              <a:spcBef>
                <a:spcPct val="0"/>
              </a:spcBef>
              <a:spcAft>
                <a:spcPct val="0"/>
              </a:spcAft>
              <a:defRPr sz="2600">
                <a:solidFill>
                  <a:schemeClr val="tx1"/>
                </a:solidFill>
                <a:latin typeface="Arial" pitchFamily="34" charset="0"/>
                <a:ea typeface="ＭＳ Ｐゴシック" pitchFamily="34" charset="-128"/>
              </a:defRPr>
            </a:lvl6pPr>
            <a:lvl7pPr marL="3219054" indent="-247620" eaLnBrk="0" fontAlgn="base" hangingPunct="0">
              <a:spcBef>
                <a:spcPct val="0"/>
              </a:spcBef>
              <a:spcAft>
                <a:spcPct val="0"/>
              </a:spcAft>
              <a:defRPr sz="2600">
                <a:solidFill>
                  <a:schemeClr val="tx1"/>
                </a:solidFill>
                <a:latin typeface="Arial" pitchFamily="34" charset="0"/>
                <a:ea typeface="ＭＳ Ｐゴシック" pitchFamily="34" charset="-128"/>
              </a:defRPr>
            </a:lvl7pPr>
            <a:lvl8pPr marL="3714293" indent="-247620" eaLnBrk="0" fontAlgn="base" hangingPunct="0">
              <a:spcBef>
                <a:spcPct val="0"/>
              </a:spcBef>
              <a:spcAft>
                <a:spcPct val="0"/>
              </a:spcAft>
              <a:defRPr sz="2600">
                <a:solidFill>
                  <a:schemeClr val="tx1"/>
                </a:solidFill>
                <a:latin typeface="Arial" pitchFamily="34" charset="0"/>
                <a:ea typeface="ＭＳ Ｐゴシック" pitchFamily="34" charset="-128"/>
              </a:defRPr>
            </a:lvl8pPr>
            <a:lvl9pPr marL="4209532" indent="-247620" eaLnBrk="0" fontAlgn="base" hangingPunct="0">
              <a:spcBef>
                <a:spcPct val="0"/>
              </a:spcBef>
              <a:spcAft>
                <a:spcPct val="0"/>
              </a:spcAft>
              <a:defRPr sz="2600">
                <a:solidFill>
                  <a:schemeClr val="tx1"/>
                </a:solidFill>
                <a:latin typeface="Arial" pitchFamily="34" charset="0"/>
                <a:ea typeface="ＭＳ Ｐゴシック" pitchFamily="34" charset="-128"/>
              </a:defRPr>
            </a:lvl9pPr>
          </a:lstStyle>
          <a:p>
            <a:fld id="{A1CD4685-3DEE-4B3B-89DD-12FB978B6696}" type="slidenum">
              <a:rPr lang="en-US" altLang="en-US" sz="1300">
                <a:latin typeface="Calibri" pitchFamily="34" charset="0"/>
              </a:rPr>
              <a:pPr/>
              <a:t>21</a:t>
            </a:fld>
            <a:endParaRPr lang="en-US" altLang="en-US" sz="1300">
              <a:latin typeface="Calibri" pitchFamily="34" charset="0"/>
            </a:endParaRPr>
          </a:p>
        </p:txBody>
      </p:sp>
      <p:sp>
        <p:nvSpPr>
          <p:cNvPr id="30722" name="Rectangle 2"/>
          <p:cNvSpPr>
            <a:spLocks noGrp="1" noRot="1" noChangeAspect="1" noChangeArrowheads="1" noTextEdit="1"/>
          </p:cNvSpPr>
          <p:nvPr>
            <p:ph type="sldImg"/>
          </p:nvPr>
        </p:nvSpPr>
        <p:spPr>
          <a:xfrm>
            <a:off x="139700" y="768350"/>
            <a:ext cx="6819900" cy="3836988"/>
          </a:xfrm>
          <a:ln/>
          <a:extLst>
            <a:ext uri="{FAA26D3D-D897-4be2-8F04-BA451C77F1D7}"/>
          </a:extLst>
        </p:spPr>
      </p:sp>
      <p:sp>
        <p:nvSpPr>
          <p:cNvPr id="87044" name="Rectangle 3"/>
          <p:cNvSpPr>
            <a:spLocks noGrp="1" noChangeArrowheads="1"/>
          </p:cNvSpPr>
          <p:nvPr>
            <p:ph type="body" idx="1"/>
          </p:nvPr>
        </p:nvSpPr>
        <p:spPr>
          <a:noFill/>
        </p:spPr>
        <p:txBody>
          <a:bodyPr/>
          <a:lstStyle/>
          <a:p>
            <a:pPr eaLnBrk="1" hangingPunct="1"/>
            <a:r>
              <a:rPr lang="en-US" altLang="en-US" dirty="0" smtClean="0">
                <a:latin typeface="Calibri" pitchFamily="34" charset="0"/>
                <a:ea typeface="ＭＳ Ｐゴシック" pitchFamily="34" charset="-128"/>
              </a:rPr>
              <a:t>FIGURE 20.8 The Galápagos Islands and some of their unusual animal inhabitants. (A) Volcanic eruptions created the Galápagos archipelago (located 1,000 km west of Ecuador) between 3 and 5 million years ago. (B) The islands were named for the giant tortoises found there (in Spanish, </a:t>
            </a:r>
            <a:r>
              <a:rPr lang="en-US" altLang="en-US" dirty="0" err="1" smtClean="0">
                <a:latin typeface="Calibri" pitchFamily="34" charset="0"/>
                <a:ea typeface="ＭＳ Ｐゴシック" pitchFamily="34" charset="-128"/>
              </a:rPr>
              <a:t>galápa</a:t>
            </a:r>
            <a:r>
              <a:rPr lang="en-US" altLang="en-US" dirty="0" smtClean="0">
                <a:latin typeface="Calibri" pitchFamily="34" charset="0"/>
                <a:ea typeface="ＭＳ Ｐゴシック" pitchFamily="34" charset="-128"/>
              </a:rPr>
              <a:t> means tortoise); this tortoise is native to Isla Santa Cruz. (C) Marine iguanas dive into the Pacific Ocean to feed on algae.</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1031"/>
          <p:cNvSpPr>
            <a:spLocks noGrp="1" noChangeArrowheads="1"/>
          </p:cNvSpPr>
          <p:nvPr>
            <p:ph type="sldNum" sz="quarter" idx="5"/>
          </p:nvPr>
        </p:nvSpPr>
        <p:spPr>
          <a:noFill/>
        </p:spPr>
        <p:txBody>
          <a:bodyPr/>
          <a:lstStyle>
            <a:lvl1pPr>
              <a:defRPr sz="2600">
                <a:solidFill>
                  <a:schemeClr val="tx1"/>
                </a:solidFill>
                <a:latin typeface="Arial" pitchFamily="34" charset="0"/>
                <a:ea typeface="ＭＳ Ｐゴシック" pitchFamily="34" charset="-128"/>
              </a:defRPr>
            </a:lvl1pPr>
            <a:lvl2pPr marL="804763" indent="-309524">
              <a:defRPr sz="2600">
                <a:solidFill>
                  <a:schemeClr val="tx1"/>
                </a:solidFill>
                <a:latin typeface="Arial" pitchFamily="34" charset="0"/>
                <a:ea typeface="ＭＳ Ｐゴシック" pitchFamily="34" charset="-128"/>
              </a:defRPr>
            </a:lvl2pPr>
            <a:lvl3pPr marL="1238098" indent="-247620">
              <a:defRPr sz="2600">
                <a:solidFill>
                  <a:schemeClr val="tx1"/>
                </a:solidFill>
                <a:latin typeface="Arial" pitchFamily="34" charset="0"/>
                <a:ea typeface="ＭＳ Ｐゴシック" pitchFamily="34" charset="-128"/>
              </a:defRPr>
            </a:lvl3pPr>
            <a:lvl4pPr marL="1733337" indent="-247620">
              <a:defRPr sz="2600">
                <a:solidFill>
                  <a:schemeClr val="tx1"/>
                </a:solidFill>
                <a:latin typeface="Arial" pitchFamily="34" charset="0"/>
                <a:ea typeface="ＭＳ Ｐゴシック" pitchFamily="34" charset="-128"/>
              </a:defRPr>
            </a:lvl4pPr>
            <a:lvl5pPr marL="2228576" indent="-247620">
              <a:defRPr sz="2600">
                <a:solidFill>
                  <a:schemeClr val="tx1"/>
                </a:solidFill>
                <a:latin typeface="Arial" pitchFamily="34" charset="0"/>
                <a:ea typeface="ＭＳ Ｐゴシック" pitchFamily="34" charset="-128"/>
              </a:defRPr>
            </a:lvl5pPr>
            <a:lvl6pPr marL="2723815" indent="-247620" eaLnBrk="0" fontAlgn="base" hangingPunct="0">
              <a:spcBef>
                <a:spcPct val="0"/>
              </a:spcBef>
              <a:spcAft>
                <a:spcPct val="0"/>
              </a:spcAft>
              <a:defRPr sz="2600">
                <a:solidFill>
                  <a:schemeClr val="tx1"/>
                </a:solidFill>
                <a:latin typeface="Arial" pitchFamily="34" charset="0"/>
                <a:ea typeface="ＭＳ Ｐゴシック" pitchFamily="34" charset="-128"/>
              </a:defRPr>
            </a:lvl6pPr>
            <a:lvl7pPr marL="3219054" indent="-247620" eaLnBrk="0" fontAlgn="base" hangingPunct="0">
              <a:spcBef>
                <a:spcPct val="0"/>
              </a:spcBef>
              <a:spcAft>
                <a:spcPct val="0"/>
              </a:spcAft>
              <a:defRPr sz="2600">
                <a:solidFill>
                  <a:schemeClr val="tx1"/>
                </a:solidFill>
                <a:latin typeface="Arial" pitchFamily="34" charset="0"/>
                <a:ea typeface="ＭＳ Ｐゴシック" pitchFamily="34" charset="-128"/>
              </a:defRPr>
            </a:lvl7pPr>
            <a:lvl8pPr marL="3714293" indent="-247620" eaLnBrk="0" fontAlgn="base" hangingPunct="0">
              <a:spcBef>
                <a:spcPct val="0"/>
              </a:spcBef>
              <a:spcAft>
                <a:spcPct val="0"/>
              </a:spcAft>
              <a:defRPr sz="2600">
                <a:solidFill>
                  <a:schemeClr val="tx1"/>
                </a:solidFill>
                <a:latin typeface="Arial" pitchFamily="34" charset="0"/>
                <a:ea typeface="ＭＳ Ｐゴシック" pitchFamily="34" charset="-128"/>
              </a:defRPr>
            </a:lvl8pPr>
            <a:lvl9pPr marL="4209532" indent="-247620" eaLnBrk="0" fontAlgn="base" hangingPunct="0">
              <a:spcBef>
                <a:spcPct val="0"/>
              </a:spcBef>
              <a:spcAft>
                <a:spcPct val="0"/>
              </a:spcAft>
              <a:defRPr sz="2600">
                <a:solidFill>
                  <a:schemeClr val="tx1"/>
                </a:solidFill>
                <a:latin typeface="Arial" pitchFamily="34" charset="0"/>
                <a:ea typeface="ＭＳ Ｐゴシック" pitchFamily="34" charset="-128"/>
              </a:defRPr>
            </a:lvl9pPr>
          </a:lstStyle>
          <a:p>
            <a:fld id="{D2A6C640-E3BB-43A5-8922-8091F7AE2E81}" type="slidenum">
              <a:rPr lang="en-US" altLang="en-US" sz="1300">
                <a:latin typeface="Calibri" pitchFamily="34" charset="0"/>
              </a:rPr>
              <a:pPr/>
              <a:t>22</a:t>
            </a:fld>
            <a:endParaRPr lang="en-US" altLang="en-US" sz="1300">
              <a:latin typeface="Calibri" pitchFamily="34" charset="0"/>
            </a:endParaRPr>
          </a:p>
        </p:txBody>
      </p:sp>
      <p:sp>
        <p:nvSpPr>
          <p:cNvPr id="29698" name="Rectangle 2"/>
          <p:cNvSpPr>
            <a:spLocks noGrp="1" noRot="1" noChangeAspect="1" noChangeArrowheads="1" noTextEdit="1"/>
          </p:cNvSpPr>
          <p:nvPr>
            <p:ph type="sldImg"/>
          </p:nvPr>
        </p:nvSpPr>
        <p:spPr>
          <a:xfrm>
            <a:off x="139700" y="768350"/>
            <a:ext cx="6819900" cy="3836988"/>
          </a:xfrm>
          <a:ln/>
          <a:extLst>
            <a:ext uri="{FAA26D3D-D897-4be2-8F04-BA451C77F1D7}"/>
          </a:extLst>
        </p:spPr>
      </p:sp>
      <p:sp>
        <p:nvSpPr>
          <p:cNvPr id="94212" name="Rectangle 3"/>
          <p:cNvSpPr>
            <a:spLocks noGrp="1" noChangeArrowheads="1"/>
          </p:cNvSpPr>
          <p:nvPr>
            <p:ph type="body" idx="1"/>
          </p:nvPr>
        </p:nvSpPr>
        <p:spPr>
          <a:noFill/>
        </p:spPr>
        <p:txBody>
          <a:bodyPr/>
          <a:lstStyle/>
          <a:p>
            <a:pPr eaLnBrk="1" hangingPunct="1"/>
            <a:r>
              <a:rPr lang="en-US" altLang="en-US" dirty="0" smtClean="0">
                <a:latin typeface="Calibri" pitchFamily="34" charset="0"/>
                <a:ea typeface="ＭＳ Ｐゴシック" pitchFamily="34" charset="-128"/>
              </a:rPr>
              <a:t>FIGURE 20.9 Bill shape and food habits. The 13 finch species that inhabit the Galápagos Islands are descended from a common ancestor, a seed-eating ground finch that migrated to the islands from South America. (A) The warbler finch uses its slender bill to probe for insects in vegetation. (B) The common cactus-finch has a medium-sized bill suitable for eating cactus flowers and fruit. (C) The large ground-finch uses its thick, strong bill to crush cactus seeds. (D) The woodpecker finch uses its bill to hammer at bark and to hold cactus spines, with which it probes for wood-boring insects, such as termites.</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7474" name="Rectangle 7"/>
          <p:cNvSpPr txBox="1">
            <a:spLocks noGrp="1" noChangeArrowheads="1"/>
          </p:cNvSpPr>
          <p:nvPr/>
        </p:nvSpPr>
        <p:spPr bwMode="auto">
          <a:xfrm>
            <a:off x="4022937" y="9722882"/>
            <a:ext cx="3076363" cy="511731"/>
          </a:xfrm>
          <a:prstGeom prst="rect">
            <a:avLst/>
          </a:prstGeom>
          <a:noFill/>
          <a:ln w="25400">
            <a:noFill/>
            <a:miter lim="800000"/>
            <a:headEnd/>
            <a:tailEnd/>
          </a:ln>
        </p:spPr>
        <p:txBody>
          <a:bodyPr lIns="94768" tIns="47384" rIns="94768" bIns="47384" anchor="b"/>
          <a:lstStyle/>
          <a:p>
            <a:pPr algn="r" eaLnBrk="0" hangingPunct="0"/>
            <a:fld id="{63C00202-2848-4345-9618-4B6B82A8E021}" type="slidenum">
              <a:rPr lang="en-US" altLang="zh-TW" sz="1200">
                <a:latin typeface="Times" pitchFamily="84" charset="0"/>
              </a:rPr>
              <a:pPr algn="r" eaLnBrk="0" hangingPunct="0"/>
              <a:t>27</a:t>
            </a:fld>
            <a:endParaRPr lang="en-US" altLang="zh-TW" sz="1200" dirty="0">
              <a:latin typeface="Times" pitchFamily="84" charset="0"/>
            </a:endParaRPr>
          </a:p>
        </p:txBody>
      </p:sp>
      <p:sp>
        <p:nvSpPr>
          <p:cNvPr id="617475" name="Rectangle 2"/>
          <p:cNvSpPr>
            <a:spLocks noGrp="1" noRot="1" noChangeAspect="1" noChangeArrowheads="1" noTextEdit="1"/>
          </p:cNvSpPr>
          <p:nvPr>
            <p:ph type="sldImg"/>
          </p:nvPr>
        </p:nvSpPr>
        <p:spPr bwMode="auto">
          <a:xfrm>
            <a:off x="139700" y="768350"/>
            <a:ext cx="6819900" cy="3836988"/>
          </a:xfrm>
          <a:prstGeom prst="rect">
            <a:avLst/>
          </a:prstGeom>
          <a:solidFill>
            <a:srgbClr val="FFFFFF"/>
          </a:solidFill>
          <a:ln>
            <a:solidFill>
              <a:srgbClr val="000000"/>
            </a:solidFill>
            <a:miter lim="800000"/>
            <a:headEnd/>
            <a:tailEnd/>
          </a:ln>
        </p:spPr>
      </p:sp>
      <p:sp>
        <p:nvSpPr>
          <p:cNvPr id="617476" name="Rectangle 3"/>
          <p:cNvSpPr>
            <a:spLocks noGrp="1" noChangeArrowheads="1"/>
          </p:cNvSpPr>
          <p:nvPr>
            <p:ph type="body" idx="1"/>
          </p:nvPr>
        </p:nvSpPr>
        <p:spPr bwMode="auto">
          <a:xfrm>
            <a:off x="946574" y="4847227"/>
            <a:ext cx="5206154" cy="4605576"/>
          </a:xfrm>
          <a:prstGeom prst="rect">
            <a:avLst/>
          </a:prstGeom>
          <a:noFill/>
          <a:ln w="25400">
            <a:miter lim="800000"/>
            <a:headEnd/>
            <a:tailEnd/>
          </a:ln>
        </p:spPr>
        <p:txBody>
          <a:bodyPr/>
          <a:lstStyle/>
          <a:p>
            <a:pPr eaLnBrk="1" hangingPunct="1"/>
            <a:r>
              <a:rPr lang="en-US" altLang="zh-TW" smtClean="0">
                <a:latin typeface="Times New Roman" pitchFamily="84" charset="0"/>
                <a:ea typeface="ＭＳ Ｐゴシック" pitchFamily="84" charset="-128"/>
              </a:rPr>
              <a:t>Figure 13.UN01 Reviewing the Concepts, 13.2</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7842" name="Rectangle 7"/>
          <p:cNvSpPr txBox="1">
            <a:spLocks noGrp="1" noChangeArrowheads="1"/>
          </p:cNvSpPr>
          <p:nvPr/>
        </p:nvSpPr>
        <p:spPr bwMode="auto">
          <a:xfrm>
            <a:off x="4022937" y="9722882"/>
            <a:ext cx="3076363" cy="511731"/>
          </a:xfrm>
          <a:prstGeom prst="rect">
            <a:avLst/>
          </a:prstGeom>
          <a:noFill/>
          <a:ln w="25400">
            <a:noFill/>
            <a:miter lim="800000"/>
            <a:headEnd/>
            <a:tailEnd/>
          </a:ln>
        </p:spPr>
        <p:txBody>
          <a:bodyPr lIns="94768" tIns="47384" rIns="94768" bIns="47384" anchor="b"/>
          <a:lstStyle/>
          <a:p>
            <a:pPr algn="r" eaLnBrk="0" hangingPunct="0"/>
            <a:fld id="{BFADF404-8B5C-4F30-AC91-9DB83FBF367C}" type="slidenum">
              <a:rPr lang="en-US" altLang="zh-TW" sz="1200">
                <a:latin typeface="Times" pitchFamily="84" charset="0"/>
              </a:rPr>
              <a:pPr algn="r" eaLnBrk="0" hangingPunct="0"/>
              <a:t>36</a:t>
            </a:fld>
            <a:endParaRPr lang="en-US" altLang="zh-TW" sz="1200" dirty="0">
              <a:latin typeface="Times" pitchFamily="84" charset="0"/>
            </a:endParaRPr>
          </a:p>
        </p:txBody>
      </p:sp>
      <p:sp>
        <p:nvSpPr>
          <p:cNvPr id="547843" name="Rectangle 2"/>
          <p:cNvSpPr>
            <a:spLocks noGrp="1" noRot="1" noChangeAspect="1" noChangeArrowheads="1" noTextEdit="1"/>
          </p:cNvSpPr>
          <p:nvPr>
            <p:ph type="sldImg"/>
          </p:nvPr>
        </p:nvSpPr>
        <p:spPr bwMode="auto">
          <a:xfrm>
            <a:off x="139700" y="768350"/>
            <a:ext cx="6819900" cy="3836988"/>
          </a:xfrm>
          <a:prstGeom prst="rect">
            <a:avLst/>
          </a:prstGeom>
          <a:solidFill>
            <a:srgbClr val="FFFFFF"/>
          </a:solidFill>
          <a:ln>
            <a:solidFill>
              <a:srgbClr val="000000"/>
            </a:solidFill>
            <a:miter lim="800000"/>
            <a:headEnd/>
            <a:tailEnd/>
          </a:ln>
        </p:spPr>
      </p:sp>
      <p:sp>
        <p:nvSpPr>
          <p:cNvPr id="547844" name="Rectangle 3"/>
          <p:cNvSpPr>
            <a:spLocks noGrp="1" noChangeArrowheads="1"/>
          </p:cNvSpPr>
          <p:nvPr>
            <p:ph type="body" idx="1"/>
          </p:nvPr>
        </p:nvSpPr>
        <p:spPr bwMode="auto">
          <a:xfrm>
            <a:off x="946574" y="4847227"/>
            <a:ext cx="5206154" cy="4605576"/>
          </a:xfrm>
          <a:prstGeom prst="rect">
            <a:avLst/>
          </a:prstGeom>
          <a:noFill/>
          <a:ln w="25400">
            <a:miter lim="800000"/>
            <a:headEnd/>
            <a:tailEnd/>
          </a:ln>
        </p:spPr>
        <p:txBody>
          <a:bodyPr/>
          <a:lstStyle/>
          <a:p>
            <a:pPr eaLnBrk="1" hangingPunct="1"/>
            <a:r>
              <a:rPr lang="en-US" altLang="zh-TW" smtClean="0">
                <a:latin typeface="Times New Roman" pitchFamily="84" charset="0"/>
                <a:ea typeface="ＭＳ Ｐゴシック" pitchFamily="84" charset="-128"/>
              </a:rPr>
              <a:t>Figure 13.4A A gallery of fossils: skull of </a:t>
            </a:r>
            <a:r>
              <a:rPr lang="en-US" altLang="zh-TW" i="1" smtClean="0">
                <a:latin typeface="Times New Roman" pitchFamily="84" charset="0"/>
                <a:ea typeface="ＭＳ Ｐゴシック" pitchFamily="84" charset="-128"/>
              </a:rPr>
              <a:t>Homo erectus</a:t>
            </a:r>
            <a:endParaRPr lang="en-US" altLang="zh-TW" smtClean="0">
              <a:latin typeface="Times New Roman" pitchFamily="84" charset="0"/>
              <a:ea typeface="ＭＳ Ｐゴシック" pitchFamily="84" charset="-128"/>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2178" name="Rectangle 7"/>
          <p:cNvSpPr txBox="1">
            <a:spLocks noGrp="1" noChangeArrowheads="1"/>
          </p:cNvSpPr>
          <p:nvPr/>
        </p:nvSpPr>
        <p:spPr bwMode="auto">
          <a:xfrm>
            <a:off x="4022937" y="9722882"/>
            <a:ext cx="3076363" cy="511731"/>
          </a:xfrm>
          <a:prstGeom prst="rect">
            <a:avLst/>
          </a:prstGeom>
          <a:noFill/>
          <a:ln w="25400">
            <a:noFill/>
            <a:miter lim="800000"/>
            <a:headEnd/>
            <a:tailEnd/>
          </a:ln>
        </p:spPr>
        <p:txBody>
          <a:bodyPr lIns="94768" tIns="47384" rIns="94768" bIns="47384" anchor="b"/>
          <a:lstStyle/>
          <a:p>
            <a:pPr algn="r" eaLnBrk="0" hangingPunct="0"/>
            <a:fld id="{EB439A6B-2E5C-4AAE-8F93-79DB3DB16D25}" type="slidenum">
              <a:rPr lang="en-US" altLang="zh-TW" sz="1200">
                <a:latin typeface="Times" pitchFamily="84" charset="0"/>
              </a:rPr>
              <a:pPr algn="r" eaLnBrk="0" hangingPunct="0"/>
              <a:t>42</a:t>
            </a:fld>
            <a:endParaRPr lang="en-US" altLang="zh-TW" sz="1200" dirty="0">
              <a:latin typeface="Times" pitchFamily="84" charset="0"/>
            </a:endParaRPr>
          </a:p>
        </p:txBody>
      </p:sp>
      <p:sp>
        <p:nvSpPr>
          <p:cNvPr id="562179" name="Rectangle 2"/>
          <p:cNvSpPr>
            <a:spLocks noGrp="1" noRot="1" noChangeAspect="1" noChangeArrowheads="1" noTextEdit="1"/>
          </p:cNvSpPr>
          <p:nvPr>
            <p:ph type="sldImg"/>
          </p:nvPr>
        </p:nvSpPr>
        <p:spPr bwMode="auto">
          <a:xfrm>
            <a:off x="139700" y="768350"/>
            <a:ext cx="6819900" cy="3836988"/>
          </a:xfrm>
          <a:prstGeom prst="rect">
            <a:avLst/>
          </a:prstGeom>
          <a:solidFill>
            <a:srgbClr val="FFFFFF"/>
          </a:solidFill>
          <a:ln>
            <a:solidFill>
              <a:srgbClr val="000000"/>
            </a:solidFill>
            <a:miter lim="800000"/>
            <a:headEnd/>
            <a:tailEnd/>
          </a:ln>
        </p:spPr>
      </p:sp>
      <p:sp>
        <p:nvSpPr>
          <p:cNvPr id="562180" name="Rectangle 3"/>
          <p:cNvSpPr>
            <a:spLocks noGrp="1" noChangeArrowheads="1"/>
          </p:cNvSpPr>
          <p:nvPr>
            <p:ph type="body" idx="1"/>
          </p:nvPr>
        </p:nvSpPr>
        <p:spPr bwMode="auto">
          <a:xfrm>
            <a:off x="946574" y="4847227"/>
            <a:ext cx="5206154" cy="4605576"/>
          </a:xfrm>
          <a:prstGeom prst="rect">
            <a:avLst/>
          </a:prstGeom>
          <a:noFill/>
          <a:ln w="25400">
            <a:miter lim="800000"/>
            <a:headEnd/>
            <a:tailEnd/>
          </a:ln>
        </p:spPr>
        <p:txBody>
          <a:bodyPr/>
          <a:lstStyle/>
          <a:p>
            <a:pPr eaLnBrk="1" hangingPunct="1"/>
            <a:r>
              <a:rPr lang="en-US" altLang="zh-TW" smtClean="0">
                <a:latin typeface="Times New Roman" pitchFamily="84" charset="0"/>
                <a:ea typeface="ＭＳ Ｐゴシック" pitchFamily="84" charset="-128"/>
              </a:rPr>
              <a:t>Figure 13.4H A transition to life in the sea: fossils of four species that link whales with their land-dwelling ancestors</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ltLang="zh-TW" smtClean="0"/>
              <a:t>Click to edit Master title style</a:t>
            </a:r>
            <a:endParaRPr lang="zh-TW" altLang="en-US"/>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ltLang="zh-TW" smtClean="0"/>
              <a:t>Click to edit Master subtitle style</a:t>
            </a:r>
            <a:endParaRPr lang="zh-TW" altLang="en-US"/>
          </a:p>
        </p:txBody>
      </p:sp>
      <p:sp>
        <p:nvSpPr>
          <p:cNvPr id="4" name="Date Placeholder 3"/>
          <p:cNvSpPr>
            <a:spLocks noGrp="1"/>
          </p:cNvSpPr>
          <p:nvPr>
            <p:ph type="dt" sz="half" idx="10"/>
          </p:nvPr>
        </p:nvSpPr>
        <p:spPr/>
        <p:txBody>
          <a:bodyPr/>
          <a:lstStyle/>
          <a:p>
            <a:fld id="{B17A2C3A-0158-4B34-B6AD-A1ECD162E0D6}" type="datetimeFigureOut">
              <a:rPr lang="zh-TW" altLang="en-US" smtClean="0"/>
              <a:pPr/>
              <a:t>2021/10/26</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89CCE0F9-17C9-438B-B6F4-72169F07976F}" type="slidenum">
              <a:rPr lang="zh-TW" altLang="en-US" smtClean="0"/>
              <a:pPr/>
              <a:t>‹#›</a:t>
            </a:fld>
            <a:endParaRPr lang="zh-TW"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smtClean="0"/>
              <a:t>Click to edit Master title style</a:t>
            </a:r>
            <a:endParaRPr lang="zh-TW" altLang="en-US"/>
          </a:p>
        </p:txBody>
      </p:sp>
      <p:sp>
        <p:nvSpPr>
          <p:cNvPr id="3" name="Vertical Text Placeholder 2"/>
          <p:cNvSpPr>
            <a:spLocks noGrp="1"/>
          </p:cNvSpPr>
          <p:nvPr>
            <p:ph type="body" orient="vert" idx="1"/>
          </p:nvPr>
        </p:nvSpPr>
        <p:spPr/>
        <p:txBody>
          <a:bodyPr vert="eaVert"/>
          <a:lstStyle/>
          <a:p>
            <a:pPr lvl="0"/>
            <a:r>
              <a:rPr lang="en-US" altLang="zh-TW" smtClean="0"/>
              <a:t>Click to edit Master text styles</a:t>
            </a:r>
          </a:p>
          <a:p>
            <a:pPr lvl="1"/>
            <a:r>
              <a:rPr lang="en-US" altLang="zh-TW" smtClean="0"/>
              <a:t>Second level</a:t>
            </a:r>
          </a:p>
          <a:p>
            <a:pPr lvl="2"/>
            <a:r>
              <a:rPr lang="en-US" altLang="zh-TW" smtClean="0"/>
              <a:t>Third level</a:t>
            </a:r>
          </a:p>
          <a:p>
            <a:pPr lvl="3"/>
            <a:r>
              <a:rPr lang="en-US" altLang="zh-TW" smtClean="0"/>
              <a:t>Fourth level</a:t>
            </a:r>
          </a:p>
          <a:p>
            <a:pPr lvl="4"/>
            <a:r>
              <a:rPr lang="en-US" altLang="zh-TW" smtClean="0"/>
              <a:t>Fifth level</a:t>
            </a:r>
            <a:endParaRPr lang="zh-TW" altLang="en-US"/>
          </a:p>
        </p:txBody>
      </p:sp>
      <p:sp>
        <p:nvSpPr>
          <p:cNvPr id="4" name="Date Placeholder 3"/>
          <p:cNvSpPr>
            <a:spLocks noGrp="1"/>
          </p:cNvSpPr>
          <p:nvPr>
            <p:ph type="dt" sz="half" idx="10"/>
          </p:nvPr>
        </p:nvSpPr>
        <p:spPr/>
        <p:txBody>
          <a:bodyPr/>
          <a:lstStyle/>
          <a:p>
            <a:fld id="{B17A2C3A-0158-4B34-B6AD-A1ECD162E0D6}" type="datetimeFigureOut">
              <a:rPr lang="zh-TW" altLang="en-US" smtClean="0"/>
              <a:pPr/>
              <a:t>2021/10/26</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89CCE0F9-17C9-438B-B6F4-72169F07976F}" type="slidenum">
              <a:rPr lang="zh-TW" altLang="en-US" smtClean="0"/>
              <a:pPr/>
              <a:t>‹#›</a:t>
            </a:fld>
            <a:endParaRPr lang="zh-TW"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ltLang="zh-TW" smtClean="0"/>
              <a:t>Click to edit Master title style</a:t>
            </a:r>
            <a:endParaRPr lang="zh-TW" altLang="en-US"/>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ltLang="zh-TW" smtClean="0"/>
              <a:t>Click to edit Master text styles</a:t>
            </a:r>
          </a:p>
          <a:p>
            <a:pPr lvl="1"/>
            <a:r>
              <a:rPr lang="en-US" altLang="zh-TW" smtClean="0"/>
              <a:t>Second level</a:t>
            </a:r>
          </a:p>
          <a:p>
            <a:pPr lvl="2"/>
            <a:r>
              <a:rPr lang="en-US" altLang="zh-TW" smtClean="0"/>
              <a:t>Third level</a:t>
            </a:r>
          </a:p>
          <a:p>
            <a:pPr lvl="3"/>
            <a:r>
              <a:rPr lang="en-US" altLang="zh-TW" smtClean="0"/>
              <a:t>Fourth level</a:t>
            </a:r>
          </a:p>
          <a:p>
            <a:pPr lvl="4"/>
            <a:r>
              <a:rPr lang="en-US" altLang="zh-TW" smtClean="0"/>
              <a:t>Fifth level</a:t>
            </a:r>
            <a:endParaRPr lang="zh-TW" altLang="en-US"/>
          </a:p>
        </p:txBody>
      </p:sp>
      <p:sp>
        <p:nvSpPr>
          <p:cNvPr id="4" name="Date Placeholder 3"/>
          <p:cNvSpPr>
            <a:spLocks noGrp="1"/>
          </p:cNvSpPr>
          <p:nvPr>
            <p:ph type="dt" sz="half" idx="10"/>
          </p:nvPr>
        </p:nvSpPr>
        <p:spPr/>
        <p:txBody>
          <a:bodyPr/>
          <a:lstStyle/>
          <a:p>
            <a:fld id="{B17A2C3A-0158-4B34-B6AD-A1ECD162E0D6}" type="datetimeFigureOut">
              <a:rPr lang="zh-TW" altLang="en-US" smtClean="0"/>
              <a:pPr/>
              <a:t>2021/10/26</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89CCE0F9-17C9-438B-B6F4-72169F07976F}" type="slidenum">
              <a:rPr lang="zh-TW" altLang="en-US" smtClean="0"/>
              <a:pPr/>
              <a:t>‹#›</a:t>
            </a:fld>
            <a:endParaRPr lang="zh-TW"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smtClean="0"/>
              <a:t>Click to edit Master title style</a:t>
            </a:r>
            <a:endParaRPr lang="zh-TW" altLang="en-US"/>
          </a:p>
        </p:txBody>
      </p:sp>
      <p:sp>
        <p:nvSpPr>
          <p:cNvPr id="3" name="Content Placeholder 2"/>
          <p:cNvSpPr>
            <a:spLocks noGrp="1"/>
          </p:cNvSpPr>
          <p:nvPr>
            <p:ph idx="1"/>
          </p:nvPr>
        </p:nvSpPr>
        <p:spPr/>
        <p:txBody>
          <a:bodyPr/>
          <a:lstStyle/>
          <a:p>
            <a:pPr lvl="0"/>
            <a:r>
              <a:rPr lang="en-US" altLang="zh-TW" smtClean="0"/>
              <a:t>Click to edit Master text styles</a:t>
            </a:r>
          </a:p>
          <a:p>
            <a:pPr lvl="1"/>
            <a:r>
              <a:rPr lang="en-US" altLang="zh-TW" smtClean="0"/>
              <a:t>Second level</a:t>
            </a:r>
          </a:p>
          <a:p>
            <a:pPr lvl="2"/>
            <a:r>
              <a:rPr lang="en-US" altLang="zh-TW" smtClean="0"/>
              <a:t>Third level</a:t>
            </a:r>
          </a:p>
          <a:p>
            <a:pPr lvl="3"/>
            <a:r>
              <a:rPr lang="en-US" altLang="zh-TW" smtClean="0"/>
              <a:t>Fourth level</a:t>
            </a:r>
          </a:p>
          <a:p>
            <a:pPr lvl="4"/>
            <a:r>
              <a:rPr lang="en-US" altLang="zh-TW" smtClean="0"/>
              <a:t>Fifth level</a:t>
            </a:r>
            <a:endParaRPr lang="zh-TW" altLang="en-US"/>
          </a:p>
        </p:txBody>
      </p:sp>
      <p:sp>
        <p:nvSpPr>
          <p:cNvPr id="4" name="Date Placeholder 3"/>
          <p:cNvSpPr>
            <a:spLocks noGrp="1"/>
          </p:cNvSpPr>
          <p:nvPr>
            <p:ph type="dt" sz="half" idx="10"/>
          </p:nvPr>
        </p:nvSpPr>
        <p:spPr/>
        <p:txBody>
          <a:bodyPr/>
          <a:lstStyle/>
          <a:p>
            <a:fld id="{B17A2C3A-0158-4B34-B6AD-A1ECD162E0D6}" type="datetimeFigureOut">
              <a:rPr lang="zh-TW" altLang="en-US" smtClean="0"/>
              <a:pPr/>
              <a:t>2021/10/26</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89CCE0F9-17C9-438B-B6F4-72169F07976F}" type="slidenum">
              <a:rPr lang="zh-TW" altLang="en-US" smtClean="0"/>
              <a:pPr/>
              <a:t>‹#›</a:t>
            </a:fld>
            <a:endParaRPr lang="zh-TW"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ltLang="zh-TW" smtClean="0"/>
              <a:t>Click to edit Master title style</a:t>
            </a:r>
            <a:endParaRPr lang="zh-TW" altLang="en-US"/>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ltLang="zh-TW" smtClean="0"/>
              <a:t>Click to edit Master text styles</a:t>
            </a:r>
          </a:p>
        </p:txBody>
      </p:sp>
      <p:sp>
        <p:nvSpPr>
          <p:cNvPr id="4" name="Date Placeholder 3"/>
          <p:cNvSpPr>
            <a:spLocks noGrp="1"/>
          </p:cNvSpPr>
          <p:nvPr>
            <p:ph type="dt" sz="half" idx="10"/>
          </p:nvPr>
        </p:nvSpPr>
        <p:spPr/>
        <p:txBody>
          <a:bodyPr/>
          <a:lstStyle/>
          <a:p>
            <a:fld id="{B17A2C3A-0158-4B34-B6AD-A1ECD162E0D6}" type="datetimeFigureOut">
              <a:rPr lang="zh-TW" altLang="en-US" smtClean="0"/>
              <a:pPr/>
              <a:t>2021/10/26</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89CCE0F9-17C9-438B-B6F4-72169F07976F}" type="slidenum">
              <a:rPr lang="zh-TW" altLang="en-US" smtClean="0"/>
              <a:pPr/>
              <a:t>‹#›</a:t>
            </a:fld>
            <a:endParaRPr lang="zh-TW"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smtClean="0"/>
              <a:t>Click to edit Master title style</a:t>
            </a:r>
            <a:endParaRPr lang="zh-TW" altLang="en-US"/>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TW" smtClean="0"/>
              <a:t>Click to edit Master text styles</a:t>
            </a:r>
          </a:p>
          <a:p>
            <a:pPr lvl="1"/>
            <a:r>
              <a:rPr lang="en-US" altLang="zh-TW" smtClean="0"/>
              <a:t>Second level</a:t>
            </a:r>
          </a:p>
          <a:p>
            <a:pPr lvl="2"/>
            <a:r>
              <a:rPr lang="en-US" altLang="zh-TW" smtClean="0"/>
              <a:t>Third level</a:t>
            </a:r>
          </a:p>
          <a:p>
            <a:pPr lvl="3"/>
            <a:r>
              <a:rPr lang="en-US" altLang="zh-TW" smtClean="0"/>
              <a:t>Fourth level</a:t>
            </a:r>
          </a:p>
          <a:p>
            <a:pPr lvl="4"/>
            <a:r>
              <a:rPr lang="en-US" altLang="zh-TW" smtClean="0"/>
              <a:t>Fifth level</a:t>
            </a:r>
            <a:endParaRPr lang="zh-TW" altLang="en-US"/>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TW" smtClean="0"/>
              <a:t>Click to edit Master text styles</a:t>
            </a:r>
          </a:p>
          <a:p>
            <a:pPr lvl="1"/>
            <a:r>
              <a:rPr lang="en-US" altLang="zh-TW" smtClean="0"/>
              <a:t>Second level</a:t>
            </a:r>
          </a:p>
          <a:p>
            <a:pPr lvl="2"/>
            <a:r>
              <a:rPr lang="en-US" altLang="zh-TW" smtClean="0"/>
              <a:t>Third level</a:t>
            </a:r>
          </a:p>
          <a:p>
            <a:pPr lvl="3"/>
            <a:r>
              <a:rPr lang="en-US" altLang="zh-TW" smtClean="0"/>
              <a:t>Fourth level</a:t>
            </a:r>
          </a:p>
          <a:p>
            <a:pPr lvl="4"/>
            <a:r>
              <a:rPr lang="en-US" altLang="zh-TW" smtClean="0"/>
              <a:t>Fifth level</a:t>
            </a:r>
            <a:endParaRPr lang="zh-TW" altLang="en-US"/>
          </a:p>
        </p:txBody>
      </p:sp>
      <p:sp>
        <p:nvSpPr>
          <p:cNvPr id="5" name="Date Placeholder 4"/>
          <p:cNvSpPr>
            <a:spLocks noGrp="1"/>
          </p:cNvSpPr>
          <p:nvPr>
            <p:ph type="dt" sz="half" idx="10"/>
          </p:nvPr>
        </p:nvSpPr>
        <p:spPr/>
        <p:txBody>
          <a:bodyPr/>
          <a:lstStyle/>
          <a:p>
            <a:fld id="{B17A2C3A-0158-4B34-B6AD-A1ECD162E0D6}" type="datetimeFigureOut">
              <a:rPr lang="zh-TW" altLang="en-US" smtClean="0"/>
              <a:pPr/>
              <a:t>2021/10/26</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89CCE0F9-17C9-438B-B6F4-72169F07976F}" type="slidenum">
              <a:rPr lang="zh-TW" altLang="en-US" smtClean="0"/>
              <a:pPr/>
              <a:t>‹#›</a:t>
            </a:fld>
            <a:endParaRPr lang="zh-TW"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ltLang="zh-TW" smtClean="0"/>
              <a:t>Click to edit Master title style</a:t>
            </a:r>
            <a:endParaRPr lang="zh-TW" altLang="en-US"/>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TW" smtClean="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TW" smtClean="0"/>
              <a:t>Click to edit Master text styles</a:t>
            </a:r>
          </a:p>
          <a:p>
            <a:pPr lvl="1"/>
            <a:r>
              <a:rPr lang="en-US" altLang="zh-TW" smtClean="0"/>
              <a:t>Second level</a:t>
            </a:r>
          </a:p>
          <a:p>
            <a:pPr lvl="2"/>
            <a:r>
              <a:rPr lang="en-US" altLang="zh-TW" smtClean="0"/>
              <a:t>Third level</a:t>
            </a:r>
          </a:p>
          <a:p>
            <a:pPr lvl="3"/>
            <a:r>
              <a:rPr lang="en-US" altLang="zh-TW" smtClean="0"/>
              <a:t>Fourth level</a:t>
            </a:r>
          </a:p>
          <a:p>
            <a:pPr lvl="4"/>
            <a:r>
              <a:rPr lang="en-US" altLang="zh-TW" smtClean="0"/>
              <a:t>Fifth level</a:t>
            </a:r>
            <a:endParaRPr lang="zh-TW" altLang="en-US"/>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TW" smtClean="0"/>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TW" smtClean="0"/>
              <a:t>Click to edit Master text styles</a:t>
            </a:r>
          </a:p>
          <a:p>
            <a:pPr lvl="1"/>
            <a:r>
              <a:rPr lang="en-US" altLang="zh-TW" smtClean="0"/>
              <a:t>Second level</a:t>
            </a:r>
          </a:p>
          <a:p>
            <a:pPr lvl="2"/>
            <a:r>
              <a:rPr lang="en-US" altLang="zh-TW" smtClean="0"/>
              <a:t>Third level</a:t>
            </a:r>
          </a:p>
          <a:p>
            <a:pPr lvl="3"/>
            <a:r>
              <a:rPr lang="en-US" altLang="zh-TW" smtClean="0"/>
              <a:t>Fourth level</a:t>
            </a:r>
          </a:p>
          <a:p>
            <a:pPr lvl="4"/>
            <a:r>
              <a:rPr lang="en-US" altLang="zh-TW" smtClean="0"/>
              <a:t>Fifth level</a:t>
            </a:r>
            <a:endParaRPr lang="zh-TW" altLang="en-US"/>
          </a:p>
        </p:txBody>
      </p:sp>
      <p:sp>
        <p:nvSpPr>
          <p:cNvPr id="7" name="Date Placeholder 6"/>
          <p:cNvSpPr>
            <a:spLocks noGrp="1"/>
          </p:cNvSpPr>
          <p:nvPr>
            <p:ph type="dt" sz="half" idx="10"/>
          </p:nvPr>
        </p:nvSpPr>
        <p:spPr/>
        <p:txBody>
          <a:bodyPr/>
          <a:lstStyle/>
          <a:p>
            <a:fld id="{B17A2C3A-0158-4B34-B6AD-A1ECD162E0D6}" type="datetimeFigureOut">
              <a:rPr lang="zh-TW" altLang="en-US" smtClean="0"/>
              <a:pPr/>
              <a:t>2021/10/26</a:t>
            </a:fld>
            <a:endParaRPr lang="zh-TW" altLang="en-US"/>
          </a:p>
        </p:txBody>
      </p:sp>
      <p:sp>
        <p:nvSpPr>
          <p:cNvPr id="8" name="Footer Placeholder 7"/>
          <p:cNvSpPr>
            <a:spLocks noGrp="1"/>
          </p:cNvSpPr>
          <p:nvPr>
            <p:ph type="ftr" sz="quarter" idx="11"/>
          </p:nvPr>
        </p:nvSpPr>
        <p:spPr/>
        <p:txBody>
          <a:bodyPr/>
          <a:lstStyle/>
          <a:p>
            <a:endParaRPr lang="zh-TW" altLang="en-US"/>
          </a:p>
        </p:txBody>
      </p:sp>
      <p:sp>
        <p:nvSpPr>
          <p:cNvPr id="9" name="Slide Number Placeholder 8"/>
          <p:cNvSpPr>
            <a:spLocks noGrp="1"/>
          </p:cNvSpPr>
          <p:nvPr>
            <p:ph type="sldNum" sz="quarter" idx="12"/>
          </p:nvPr>
        </p:nvSpPr>
        <p:spPr/>
        <p:txBody>
          <a:bodyPr/>
          <a:lstStyle/>
          <a:p>
            <a:fld id="{89CCE0F9-17C9-438B-B6F4-72169F07976F}" type="slidenum">
              <a:rPr lang="zh-TW" altLang="en-US" smtClean="0"/>
              <a:pPr/>
              <a:t>‹#›</a:t>
            </a:fld>
            <a:endParaRPr lang="zh-TW"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smtClean="0"/>
              <a:t>Click to edit Master title style</a:t>
            </a:r>
            <a:endParaRPr lang="zh-TW" altLang="en-US"/>
          </a:p>
        </p:txBody>
      </p:sp>
      <p:sp>
        <p:nvSpPr>
          <p:cNvPr id="3" name="Date Placeholder 2"/>
          <p:cNvSpPr>
            <a:spLocks noGrp="1"/>
          </p:cNvSpPr>
          <p:nvPr>
            <p:ph type="dt" sz="half" idx="10"/>
          </p:nvPr>
        </p:nvSpPr>
        <p:spPr/>
        <p:txBody>
          <a:bodyPr/>
          <a:lstStyle/>
          <a:p>
            <a:fld id="{B17A2C3A-0158-4B34-B6AD-A1ECD162E0D6}" type="datetimeFigureOut">
              <a:rPr lang="zh-TW" altLang="en-US" smtClean="0"/>
              <a:pPr/>
              <a:t>2021/10/26</a:t>
            </a:fld>
            <a:endParaRPr lang="zh-TW" altLang="en-US"/>
          </a:p>
        </p:txBody>
      </p:sp>
      <p:sp>
        <p:nvSpPr>
          <p:cNvPr id="4" name="Footer Placeholder 3"/>
          <p:cNvSpPr>
            <a:spLocks noGrp="1"/>
          </p:cNvSpPr>
          <p:nvPr>
            <p:ph type="ftr" sz="quarter" idx="11"/>
          </p:nvPr>
        </p:nvSpPr>
        <p:spPr/>
        <p:txBody>
          <a:bodyPr/>
          <a:lstStyle/>
          <a:p>
            <a:endParaRPr lang="zh-TW" altLang="en-US"/>
          </a:p>
        </p:txBody>
      </p:sp>
      <p:sp>
        <p:nvSpPr>
          <p:cNvPr id="5" name="Slide Number Placeholder 4"/>
          <p:cNvSpPr>
            <a:spLocks noGrp="1"/>
          </p:cNvSpPr>
          <p:nvPr>
            <p:ph type="sldNum" sz="quarter" idx="12"/>
          </p:nvPr>
        </p:nvSpPr>
        <p:spPr/>
        <p:txBody>
          <a:bodyPr/>
          <a:lstStyle/>
          <a:p>
            <a:fld id="{89CCE0F9-17C9-438B-B6F4-72169F07976F}" type="slidenum">
              <a:rPr lang="zh-TW" altLang="en-US" smtClean="0"/>
              <a:pPr/>
              <a:t>‹#›</a:t>
            </a:fld>
            <a:endParaRPr lang="zh-TW"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17A2C3A-0158-4B34-B6AD-A1ECD162E0D6}" type="datetimeFigureOut">
              <a:rPr lang="zh-TW" altLang="en-US" smtClean="0"/>
              <a:pPr/>
              <a:t>2021/10/26</a:t>
            </a:fld>
            <a:endParaRPr lang="zh-TW" altLang="en-US"/>
          </a:p>
        </p:txBody>
      </p:sp>
      <p:sp>
        <p:nvSpPr>
          <p:cNvPr id="3" name="Footer Placeholder 2"/>
          <p:cNvSpPr>
            <a:spLocks noGrp="1"/>
          </p:cNvSpPr>
          <p:nvPr>
            <p:ph type="ftr" sz="quarter" idx="11"/>
          </p:nvPr>
        </p:nvSpPr>
        <p:spPr/>
        <p:txBody>
          <a:bodyPr/>
          <a:lstStyle/>
          <a:p>
            <a:endParaRPr lang="zh-TW" altLang="en-US"/>
          </a:p>
        </p:txBody>
      </p:sp>
      <p:sp>
        <p:nvSpPr>
          <p:cNvPr id="4" name="Slide Number Placeholder 3"/>
          <p:cNvSpPr>
            <a:spLocks noGrp="1"/>
          </p:cNvSpPr>
          <p:nvPr>
            <p:ph type="sldNum" sz="quarter" idx="12"/>
          </p:nvPr>
        </p:nvSpPr>
        <p:spPr/>
        <p:txBody>
          <a:bodyPr/>
          <a:lstStyle/>
          <a:p>
            <a:fld id="{89CCE0F9-17C9-438B-B6F4-72169F07976F}" type="slidenum">
              <a:rPr lang="zh-TW" altLang="en-US" smtClean="0"/>
              <a:pPr/>
              <a:t>‹#›</a:t>
            </a:fld>
            <a:endParaRPr lang="zh-TW"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ltLang="zh-TW" smtClean="0"/>
              <a:t>Click to edit Master title style</a:t>
            </a:r>
            <a:endParaRPr lang="zh-TW" altLang="en-US"/>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TW" smtClean="0"/>
              <a:t>Click to edit Master text styles</a:t>
            </a:r>
          </a:p>
          <a:p>
            <a:pPr lvl="1"/>
            <a:r>
              <a:rPr lang="en-US" altLang="zh-TW" smtClean="0"/>
              <a:t>Second level</a:t>
            </a:r>
          </a:p>
          <a:p>
            <a:pPr lvl="2"/>
            <a:r>
              <a:rPr lang="en-US" altLang="zh-TW" smtClean="0"/>
              <a:t>Third level</a:t>
            </a:r>
          </a:p>
          <a:p>
            <a:pPr lvl="3"/>
            <a:r>
              <a:rPr lang="en-US" altLang="zh-TW" smtClean="0"/>
              <a:t>Fourth level</a:t>
            </a:r>
          </a:p>
          <a:p>
            <a:pPr lvl="4"/>
            <a:r>
              <a:rPr lang="en-US" altLang="zh-TW" smtClean="0"/>
              <a:t>Fifth level</a:t>
            </a:r>
            <a:endParaRPr lang="zh-TW" altLang="en-US"/>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TW" smtClean="0"/>
              <a:t>Click to edit Master text styles</a:t>
            </a:r>
          </a:p>
        </p:txBody>
      </p:sp>
      <p:sp>
        <p:nvSpPr>
          <p:cNvPr id="5" name="Date Placeholder 4"/>
          <p:cNvSpPr>
            <a:spLocks noGrp="1"/>
          </p:cNvSpPr>
          <p:nvPr>
            <p:ph type="dt" sz="half" idx="10"/>
          </p:nvPr>
        </p:nvSpPr>
        <p:spPr/>
        <p:txBody>
          <a:bodyPr/>
          <a:lstStyle/>
          <a:p>
            <a:fld id="{B17A2C3A-0158-4B34-B6AD-A1ECD162E0D6}" type="datetimeFigureOut">
              <a:rPr lang="zh-TW" altLang="en-US" smtClean="0"/>
              <a:pPr/>
              <a:t>2021/10/26</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89CCE0F9-17C9-438B-B6F4-72169F07976F}" type="slidenum">
              <a:rPr lang="zh-TW" altLang="en-US" smtClean="0"/>
              <a:pPr/>
              <a:t>‹#›</a:t>
            </a:fld>
            <a:endParaRPr lang="zh-TW"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ltLang="zh-TW" smtClean="0"/>
              <a:t>Click to edit Master title style</a:t>
            </a:r>
            <a:endParaRPr lang="zh-TW" altLang="en-US"/>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TW" smtClean="0"/>
              <a:t>Click to edit Master text styles</a:t>
            </a:r>
          </a:p>
        </p:txBody>
      </p:sp>
      <p:sp>
        <p:nvSpPr>
          <p:cNvPr id="5" name="Date Placeholder 4"/>
          <p:cNvSpPr>
            <a:spLocks noGrp="1"/>
          </p:cNvSpPr>
          <p:nvPr>
            <p:ph type="dt" sz="half" idx="10"/>
          </p:nvPr>
        </p:nvSpPr>
        <p:spPr/>
        <p:txBody>
          <a:bodyPr/>
          <a:lstStyle/>
          <a:p>
            <a:fld id="{B17A2C3A-0158-4B34-B6AD-A1ECD162E0D6}" type="datetimeFigureOut">
              <a:rPr lang="zh-TW" altLang="en-US" smtClean="0"/>
              <a:pPr/>
              <a:t>2021/10/26</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89CCE0F9-17C9-438B-B6F4-72169F07976F}" type="slidenum">
              <a:rPr lang="zh-TW" altLang="en-US" smtClean="0"/>
              <a:pPr/>
              <a:t>‹#›</a:t>
            </a:fld>
            <a:endParaRPr lang="zh-TW"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ltLang="zh-TW" smtClean="0"/>
              <a:t>Click to edit Master title style</a:t>
            </a:r>
            <a:endParaRPr lang="zh-TW" altLang="en-US"/>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ltLang="zh-TW" smtClean="0"/>
              <a:t>Click to edit Master text styles</a:t>
            </a:r>
          </a:p>
          <a:p>
            <a:pPr lvl="1"/>
            <a:r>
              <a:rPr lang="en-US" altLang="zh-TW" smtClean="0"/>
              <a:t>Second level</a:t>
            </a:r>
          </a:p>
          <a:p>
            <a:pPr lvl="2"/>
            <a:r>
              <a:rPr lang="en-US" altLang="zh-TW" smtClean="0"/>
              <a:t>Third level</a:t>
            </a:r>
          </a:p>
          <a:p>
            <a:pPr lvl="3"/>
            <a:r>
              <a:rPr lang="en-US" altLang="zh-TW" smtClean="0"/>
              <a:t>Fourth level</a:t>
            </a:r>
          </a:p>
          <a:p>
            <a:pPr lvl="4"/>
            <a:r>
              <a:rPr lang="en-US" altLang="zh-TW" smtClean="0"/>
              <a:t>Fifth level</a:t>
            </a:r>
            <a:endParaRPr lang="zh-TW" altLang="en-US"/>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17A2C3A-0158-4B34-B6AD-A1ECD162E0D6}" type="datetimeFigureOut">
              <a:rPr lang="zh-TW" altLang="en-US" smtClean="0"/>
              <a:pPr/>
              <a:t>2021/10/26</a:t>
            </a:fld>
            <a:endParaRPr lang="zh-TW" alt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9CCE0F9-17C9-438B-B6F4-72169F07976F}" type="slidenum">
              <a:rPr lang="zh-TW" altLang="en-US" smtClean="0"/>
              <a:pPr/>
              <a:t>‹#›</a:t>
            </a:fld>
            <a:endParaRPr lang="zh-TW"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4.gif"/><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xml"/><Relationship Id="rId1" Type="http://schemas.openxmlformats.org/officeDocument/2006/relationships/slideLayout" Target="../slideLayouts/slideLayout4.xml"/><Relationship Id="rId5" Type="http://schemas.openxmlformats.org/officeDocument/2006/relationships/image" Target="../media/image16.jpeg"/><Relationship Id="rId4" Type="http://schemas.openxmlformats.org/officeDocument/2006/relationships/hyperlink" Target="http://www.sciencebuzz.org/sites/default/files/images/Georges_Cuvier.jpg" TargetMode="Externa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8" Type="http://schemas.openxmlformats.org/officeDocument/2006/relationships/image" Target="../media/image38.jpeg"/><Relationship Id="rId3" Type="http://schemas.openxmlformats.org/officeDocument/2006/relationships/image" Target="../media/image33.jpeg"/><Relationship Id="rId7" Type="http://schemas.openxmlformats.org/officeDocument/2006/relationships/image" Target="../media/image37.jpe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36.jpeg"/><Relationship Id="rId5" Type="http://schemas.openxmlformats.org/officeDocument/2006/relationships/image" Target="../media/image35.jpeg"/><Relationship Id="rId4" Type="http://schemas.openxmlformats.org/officeDocument/2006/relationships/image" Target="../media/image34.jpe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image" Target="../media/image46.jpeg"/><Relationship Id="rId5" Type="http://schemas.openxmlformats.org/officeDocument/2006/relationships/image" Target="../media/image45.jpeg"/><Relationship Id="rId4" Type="http://schemas.openxmlformats.org/officeDocument/2006/relationships/hyperlink" Target="http://www.toptenzpictures.com/wp-content/uploads/2012/03/Galapagos-Marine-Reserve-lizard.jpg" TargetMode="External"/></Relationships>
</file>

<file path=ppt/slides/_rels/slide44.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4.JP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image" Target="../media/image60.jpeg"/><Relationship Id="rId1" Type="http://schemas.openxmlformats.org/officeDocument/2006/relationships/slideLayout" Target="../slideLayouts/slideLayout2.xml"/><Relationship Id="rId5" Type="http://schemas.openxmlformats.org/officeDocument/2006/relationships/image" Target="../media/image63.jpeg"/><Relationship Id="rId4" Type="http://schemas.openxmlformats.org/officeDocument/2006/relationships/image" Target="../media/image62.jpe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image" Target="../media/image64.jpeg"/><Relationship Id="rId1" Type="http://schemas.openxmlformats.org/officeDocument/2006/relationships/slideLayout" Target="../slideLayouts/slideLayout7.xml"/><Relationship Id="rId4" Type="http://schemas.openxmlformats.org/officeDocument/2006/relationships/image" Target="../media/image66.jpeg"/></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hyperlink" Target="http://www.youtube.com/watch?v=m0M8pZnNlnI" TargetMode="External"/><Relationship Id="rId2" Type="http://schemas.openxmlformats.org/officeDocument/2006/relationships/image" Target="../media/image68.jpe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image" Target="../media/image69.jpeg"/><Relationship Id="rId1" Type="http://schemas.openxmlformats.org/officeDocument/2006/relationships/slideLayout" Target="../slideLayouts/slideLayout7.xml"/><Relationship Id="rId4" Type="http://schemas.openxmlformats.org/officeDocument/2006/relationships/image" Target="../media/image71.jpeg"/></Relationships>
</file>

<file path=ppt/slides/_rels/slide74.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hyperlink" Target="http://darwin-online.org.uk/" TargetMode="Externa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6.xml"/><Relationship Id="rId5" Type="http://schemas.openxmlformats.org/officeDocument/2006/relationships/image" Target="../media/image10.jpeg"/><Relationship Id="rId4" Type="http://schemas.openxmlformats.org/officeDocument/2006/relationships/hyperlink" Target="http://www.nation.lk/edition/media/k2/items/cache/fddaf21aff0abfce4ca93cdbaf5797f3_XL.jpg" TargetMode="External"/></Relationships>
</file>

<file path=ppt/slides/_rels/slide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ltLang="zh-TW" dirty="0" smtClean="0"/>
              <a:t>BCH1200 Discovery in Biology: Evolution</a:t>
            </a:r>
            <a:endParaRPr lang="zh-TW" altLang="en-US" dirty="0"/>
          </a:p>
        </p:txBody>
      </p:sp>
      <p:sp>
        <p:nvSpPr>
          <p:cNvPr id="4" name="Subtitle 3"/>
          <p:cNvSpPr>
            <a:spLocks noGrp="1"/>
          </p:cNvSpPr>
          <p:nvPr>
            <p:ph type="subTitle" idx="1"/>
          </p:nvPr>
        </p:nvSpPr>
        <p:spPr/>
        <p:txBody>
          <a:bodyPr/>
          <a:lstStyle/>
          <a:p>
            <a:endParaRPr lang="en-US"/>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60648"/>
            <a:ext cx="10972800" cy="1143000"/>
          </a:xfrm>
        </p:spPr>
        <p:txBody>
          <a:bodyPr>
            <a:normAutofit/>
          </a:bodyPr>
          <a:lstStyle/>
          <a:p>
            <a:r>
              <a:rPr lang="en-US" altLang="zh-TW" sz="3600" dirty="0"/>
              <a:t>What happened from 17</a:t>
            </a:r>
            <a:r>
              <a:rPr lang="en-US" altLang="zh-TW" sz="3600" baseline="30000" dirty="0"/>
              <a:t>th</a:t>
            </a:r>
            <a:r>
              <a:rPr lang="en-US" altLang="zh-TW" sz="3600" dirty="0"/>
              <a:t> to 18</a:t>
            </a:r>
            <a:r>
              <a:rPr lang="en-US" altLang="zh-TW" sz="3600" baseline="30000" dirty="0"/>
              <a:t>th</a:t>
            </a:r>
            <a:r>
              <a:rPr lang="en-US" altLang="zh-TW" sz="3600" dirty="0"/>
              <a:t> century?</a:t>
            </a:r>
            <a:endParaRPr lang="zh-TW" altLang="en-US" sz="3600" dirty="0"/>
          </a:p>
        </p:txBody>
      </p:sp>
      <p:sp>
        <p:nvSpPr>
          <p:cNvPr id="3" name="Content Placeholder 2"/>
          <p:cNvSpPr>
            <a:spLocks noGrp="1"/>
          </p:cNvSpPr>
          <p:nvPr>
            <p:ph sz="half" idx="1"/>
          </p:nvPr>
        </p:nvSpPr>
        <p:spPr>
          <a:xfrm>
            <a:off x="609600" y="1600201"/>
            <a:ext cx="6854552" cy="4525963"/>
          </a:xfrm>
        </p:spPr>
        <p:txBody>
          <a:bodyPr>
            <a:normAutofit/>
          </a:bodyPr>
          <a:lstStyle/>
          <a:p>
            <a:r>
              <a:rPr lang="en-US" altLang="zh-TW" sz="3200" dirty="0" smtClean="0"/>
              <a:t>The modern science started in the 17</a:t>
            </a:r>
            <a:r>
              <a:rPr lang="en-US" altLang="zh-TW" sz="3200" baseline="30000" dirty="0" smtClean="0"/>
              <a:t>th</a:t>
            </a:r>
            <a:r>
              <a:rPr lang="en-US" altLang="zh-TW" sz="3200" dirty="0" smtClean="0"/>
              <a:t> century sought explanations of natural phenomena in terms of </a:t>
            </a:r>
            <a:r>
              <a:rPr lang="en-US" altLang="zh-TW" sz="3200" u="sng" dirty="0" smtClean="0"/>
              <a:t>laws of nature </a:t>
            </a:r>
          </a:p>
          <a:p>
            <a:endParaRPr lang="en-US" altLang="zh-TW" dirty="0" smtClean="0"/>
          </a:p>
          <a:p>
            <a:endParaRPr lang="zh-TW" altLang="en-US" dirty="0"/>
          </a:p>
        </p:txBody>
      </p:sp>
      <p:pic>
        <p:nvPicPr>
          <p:cNvPr id="6" name="Content Placeholder 5" descr="issac newton.jpg"/>
          <p:cNvPicPr>
            <a:picLocks noGrp="1" noChangeAspect="1"/>
          </p:cNvPicPr>
          <p:nvPr>
            <p:ph sz="half" idx="2"/>
          </p:nvPr>
        </p:nvPicPr>
        <p:blipFill>
          <a:blip r:embed="rId2" cstate="print"/>
          <a:stretch>
            <a:fillRect/>
          </a:stretch>
        </p:blipFill>
        <p:spPr>
          <a:xfrm>
            <a:off x="7824192" y="1550227"/>
            <a:ext cx="3023343" cy="4525963"/>
          </a:xfrm>
        </p:spPr>
      </p:pic>
      <p:sp>
        <p:nvSpPr>
          <p:cNvPr id="7" name="TextBox 6"/>
          <p:cNvSpPr txBox="1"/>
          <p:nvPr/>
        </p:nvSpPr>
        <p:spPr>
          <a:xfrm>
            <a:off x="7903844" y="6126164"/>
            <a:ext cx="2943691" cy="369332"/>
          </a:xfrm>
          <a:prstGeom prst="rect">
            <a:avLst/>
          </a:prstGeom>
          <a:noFill/>
        </p:spPr>
        <p:txBody>
          <a:bodyPr wrap="none" rtlCol="0">
            <a:spAutoFit/>
          </a:bodyPr>
          <a:lstStyle/>
          <a:p>
            <a:r>
              <a:rPr lang="en-US" altLang="zh-TW" dirty="0"/>
              <a:t>Sir Isaac Newton (1643-1727)</a:t>
            </a:r>
            <a:endParaRPr lang="zh-TW" altLang="en-US" dirty="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zh-TW" altLang="en-US"/>
          </a:p>
        </p:txBody>
      </p:sp>
      <p:sp>
        <p:nvSpPr>
          <p:cNvPr id="3" name="Content Placeholder 2"/>
          <p:cNvSpPr>
            <a:spLocks noGrp="1"/>
          </p:cNvSpPr>
          <p:nvPr>
            <p:ph sz="half" idx="1"/>
          </p:nvPr>
        </p:nvSpPr>
        <p:spPr>
          <a:xfrm>
            <a:off x="609600" y="1600201"/>
            <a:ext cx="6044012" cy="4525963"/>
          </a:xfrm>
        </p:spPr>
        <p:txBody>
          <a:bodyPr/>
          <a:lstStyle/>
          <a:p>
            <a:r>
              <a:rPr lang="en-US" altLang="zh-TW" sz="3200" dirty="0" smtClean="0"/>
              <a:t>William Smith observed that rocks of different ages preserved different types of fossils, and those fossils were arranged in a regular and determinable order</a:t>
            </a:r>
          </a:p>
          <a:p>
            <a:endParaRPr lang="zh-TW" altLang="en-US" dirty="0"/>
          </a:p>
        </p:txBody>
      </p:sp>
      <p:pic>
        <p:nvPicPr>
          <p:cNvPr id="5" name="Content Placeholder 4" descr="13_04gGrandCanyonStrata-L"/>
          <p:cNvPicPr>
            <a:picLocks noGrp="1" noChangeAspect="1" noChangeArrowheads="1"/>
          </p:cNvPicPr>
          <p:nvPr>
            <p:ph sz="half" idx="2"/>
          </p:nvPr>
        </p:nvPicPr>
        <p:blipFill>
          <a:blip r:embed="rId2" cstate="print"/>
          <a:srcRect/>
          <a:stretch>
            <a:fillRect/>
          </a:stretch>
        </p:blipFill>
        <p:spPr bwMode="auto">
          <a:xfrm>
            <a:off x="7098706" y="1417638"/>
            <a:ext cx="4038600" cy="4126479"/>
          </a:xfrm>
          <a:prstGeom prst="rect">
            <a:avLst/>
          </a:prstGeom>
          <a:noFill/>
          <a:ln w="9525">
            <a:noFill/>
            <a:miter lim="800000"/>
            <a:headEnd/>
            <a:tailEnd/>
          </a:ln>
        </p:spPr>
      </p:pic>
      <p:sp>
        <p:nvSpPr>
          <p:cNvPr id="6" name="TextBox 5"/>
          <p:cNvSpPr txBox="1"/>
          <p:nvPr/>
        </p:nvSpPr>
        <p:spPr>
          <a:xfrm>
            <a:off x="8256240" y="5640348"/>
            <a:ext cx="1946815" cy="461665"/>
          </a:xfrm>
          <a:prstGeom prst="rect">
            <a:avLst/>
          </a:prstGeom>
          <a:noFill/>
        </p:spPr>
        <p:txBody>
          <a:bodyPr wrap="none" rtlCol="0">
            <a:spAutoFit/>
          </a:bodyPr>
          <a:lstStyle/>
          <a:p>
            <a:r>
              <a:rPr lang="en-US" altLang="zh-TW" sz="2400" dirty="0"/>
              <a:t>Grand Canyon</a:t>
            </a:r>
            <a:endParaRPr lang="zh-TW" altLang="en-US" sz="2400" dirty="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imnh.isu.edu/exhibits/online/geo_time/images/rock_layers_1.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25890" y="1772816"/>
            <a:ext cx="6338462" cy="46144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altLang="zh-HK" dirty="0" smtClean="0"/>
              <a:t>Geology of Grand Canyon</a:t>
            </a:r>
            <a:endParaRPr lang="zh-HK" altLang="en-US" dirty="0"/>
          </a:p>
        </p:txBody>
      </p:sp>
    </p:spTree>
    <p:extLst>
      <p:ext uri="{BB962C8B-B14F-4D97-AF65-F5344CB8AC3E}">
        <p14:creationId xmlns:p14="http://schemas.microsoft.com/office/powerpoint/2010/main" val="14893705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zh-TW" altLang="en-US"/>
          </a:p>
        </p:txBody>
      </p:sp>
      <p:sp>
        <p:nvSpPr>
          <p:cNvPr id="4" name="Content Placeholder 3"/>
          <p:cNvSpPr>
            <a:spLocks noGrp="1"/>
          </p:cNvSpPr>
          <p:nvPr>
            <p:ph sz="half" idx="1"/>
          </p:nvPr>
        </p:nvSpPr>
        <p:spPr>
          <a:xfrm>
            <a:off x="609600" y="1357442"/>
            <a:ext cx="5410200" cy="4768722"/>
          </a:xfrm>
        </p:spPr>
        <p:txBody>
          <a:bodyPr/>
          <a:lstStyle/>
          <a:p>
            <a:r>
              <a:rPr lang="en-US" altLang="zh-TW" sz="3200" dirty="0" smtClean="0"/>
              <a:t>Georges Cuvier (1769-1832) believed that fossils were remains of species that were now extinct</a:t>
            </a:r>
          </a:p>
          <a:p>
            <a:endParaRPr lang="zh-TW" altLang="en-US" dirty="0"/>
          </a:p>
        </p:txBody>
      </p:sp>
      <p:pic>
        <p:nvPicPr>
          <p:cNvPr id="6" name="Picture 4" descr="http://www.timerock.com/library/images/trilobites_fossil.jpg"/>
          <p:cNvPicPr>
            <a:picLocks noGrp="1" noChangeAspect="1" noChangeArrowheads="1"/>
          </p:cNvPicPr>
          <p:nvPr>
            <p:ph sz="half" idx="2"/>
          </p:nvPr>
        </p:nvPicPr>
        <p:blipFill>
          <a:blip r:embed="rId3" cstate="print"/>
          <a:srcRect/>
          <a:stretch>
            <a:fillRect/>
          </a:stretch>
        </p:blipFill>
        <p:spPr bwMode="auto">
          <a:xfrm>
            <a:off x="6528048" y="1357442"/>
            <a:ext cx="4982138" cy="4104456"/>
          </a:xfrm>
          <a:prstGeom prst="rect">
            <a:avLst/>
          </a:prstGeom>
          <a:noFill/>
        </p:spPr>
      </p:pic>
      <p:pic>
        <p:nvPicPr>
          <p:cNvPr id="2050" name="Picture 2" descr="Georges Cuvier">
            <a:hlinkClick r:id="rId4" tooltip="Georges Cuvier"/>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50773" y="3062678"/>
            <a:ext cx="2050379" cy="275570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4007768" y="5977623"/>
            <a:ext cx="1336391" cy="307777"/>
          </a:xfrm>
          <a:prstGeom prst="rect">
            <a:avLst/>
          </a:prstGeom>
        </p:spPr>
        <p:txBody>
          <a:bodyPr wrap="none">
            <a:spAutoFit/>
          </a:bodyPr>
          <a:lstStyle/>
          <a:p>
            <a:r>
              <a:rPr lang="en-US" altLang="zh-HK" sz="1400" dirty="0"/>
              <a:t>sciencebuzz.org</a:t>
            </a:r>
          </a:p>
        </p:txBody>
      </p:sp>
      <p:sp>
        <p:nvSpPr>
          <p:cNvPr id="5" name="TextBox 4"/>
          <p:cNvSpPr txBox="1"/>
          <p:nvPr/>
        </p:nvSpPr>
        <p:spPr>
          <a:xfrm>
            <a:off x="8755443" y="5606982"/>
            <a:ext cx="1602875" cy="523220"/>
          </a:xfrm>
          <a:prstGeom prst="rect">
            <a:avLst/>
          </a:prstGeom>
          <a:noFill/>
        </p:spPr>
        <p:txBody>
          <a:bodyPr wrap="none" rtlCol="0">
            <a:spAutoFit/>
          </a:bodyPr>
          <a:lstStyle/>
          <a:p>
            <a:r>
              <a:rPr lang="en-US" altLang="zh-HK" sz="2800" dirty="0"/>
              <a:t>Trilobites </a:t>
            </a:r>
            <a:endParaRPr lang="zh-HK" altLang="en-US" sz="2800" dirty="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descr="lamarck giraffe exampleçåçæå°çµæ"/>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47528" y="2276872"/>
            <a:ext cx="9143999" cy="447810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911424" y="404664"/>
            <a:ext cx="10657184" cy="2111347"/>
          </a:xfrm>
          <a:prstGeom prst="rect">
            <a:avLst/>
          </a:prstGeom>
          <a:noFill/>
        </p:spPr>
        <p:txBody>
          <a:bodyPr wrap="square" rtlCol="0">
            <a:spAutoFit/>
          </a:bodyPr>
          <a:lstStyle/>
          <a:p>
            <a:pPr marL="304800" lvl="1" indent="-303213">
              <a:lnSpc>
                <a:spcPct val="95000"/>
              </a:lnSpc>
              <a:spcBef>
                <a:spcPct val="35000"/>
              </a:spcBef>
              <a:spcAft>
                <a:spcPct val="0"/>
              </a:spcAft>
              <a:buSzPct val="50000"/>
            </a:pPr>
            <a:r>
              <a:rPr lang="en-US" altLang="zh-TW" sz="3200" dirty="0">
                <a:ea typeface="新細明體" charset="-120"/>
                <a:cs typeface="Times New Roman" pitchFamily="84" charset="0"/>
              </a:rPr>
              <a:t>In the early 1800s, Lamarck proposed that </a:t>
            </a:r>
          </a:p>
          <a:p>
            <a:pPr marL="812800" lvl="2" indent="-368300">
              <a:lnSpc>
                <a:spcPct val="95000"/>
              </a:lnSpc>
              <a:spcBef>
                <a:spcPct val="35000"/>
              </a:spcBef>
              <a:spcAft>
                <a:spcPct val="0"/>
              </a:spcAft>
              <a:buFont typeface="Arial" panose="020B0604020202020204" pitchFamily="34" charset="0"/>
              <a:buChar char="•"/>
            </a:pPr>
            <a:r>
              <a:rPr lang="en-US" altLang="zh-TW" sz="2800" dirty="0">
                <a:ea typeface="新細明體" charset="-120"/>
                <a:cs typeface="Times New Roman" pitchFamily="84" charset="0"/>
              </a:rPr>
              <a:t>organisms evolve by the use and disuse of body parts</a:t>
            </a:r>
          </a:p>
          <a:p>
            <a:pPr marL="812800" lvl="2" indent="-368300">
              <a:lnSpc>
                <a:spcPct val="95000"/>
              </a:lnSpc>
              <a:spcBef>
                <a:spcPct val="35000"/>
              </a:spcBef>
              <a:spcAft>
                <a:spcPct val="0"/>
              </a:spcAft>
              <a:buFont typeface="Arial" panose="020B0604020202020204" pitchFamily="34" charset="0"/>
              <a:buChar char="•"/>
            </a:pPr>
            <a:r>
              <a:rPr lang="en-US" altLang="zh-TW" sz="2800" dirty="0">
                <a:ea typeface="新細明體" charset="-120"/>
                <a:cs typeface="Times New Roman" pitchFamily="84" charset="0"/>
              </a:rPr>
              <a:t>acquired characteristics are passed on to offspring</a:t>
            </a:r>
          </a:p>
          <a:p>
            <a:endParaRPr lang="en-US" sz="2800" dirty="0"/>
          </a:p>
        </p:txBody>
      </p:sp>
    </p:spTree>
    <p:extLst>
      <p:ext uri="{BB962C8B-B14F-4D97-AF65-F5344CB8AC3E}">
        <p14:creationId xmlns:p14="http://schemas.microsoft.com/office/powerpoint/2010/main" val="128475271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07568" y="476672"/>
            <a:ext cx="7772400" cy="1008112"/>
          </a:xfrm>
        </p:spPr>
        <p:txBody>
          <a:bodyPr/>
          <a:lstStyle/>
          <a:p>
            <a:r>
              <a:rPr lang="en-US" altLang="zh-TW" dirty="0" smtClean="0"/>
              <a:t>Charles Darwin and Evolution</a:t>
            </a:r>
            <a:endParaRPr lang="zh-TW" altLang="en-US" dirty="0"/>
          </a:p>
        </p:txBody>
      </p:sp>
      <p:sp>
        <p:nvSpPr>
          <p:cNvPr id="3" name="Subtitle 2"/>
          <p:cNvSpPr>
            <a:spLocks noGrp="1"/>
          </p:cNvSpPr>
          <p:nvPr>
            <p:ph type="subTitle" idx="1"/>
          </p:nvPr>
        </p:nvSpPr>
        <p:spPr/>
        <p:txBody>
          <a:bodyPr/>
          <a:lstStyle/>
          <a:p>
            <a:endParaRPr lang="zh-TW" altLang="en-US" dirty="0"/>
          </a:p>
        </p:txBody>
      </p:sp>
      <p:pic>
        <p:nvPicPr>
          <p:cNvPr id="89090" name="Picture 2" descr="Charles Darwin"/>
          <p:cNvPicPr>
            <a:picLocks noChangeAspect="1" noChangeArrowheads="1"/>
          </p:cNvPicPr>
          <p:nvPr/>
        </p:nvPicPr>
        <p:blipFill>
          <a:blip r:embed="rId2" cstate="print"/>
          <a:srcRect/>
          <a:stretch>
            <a:fillRect/>
          </a:stretch>
        </p:blipFill>
        <p:spPr bwMode="auto">
          <a:xfrm>
            <a:off x="4583832" y="1774800"/>
            <a:ext cx="3456384" cy="4222800"/>
          </a:xfrm>
          <a:prstGeom prst="rect">
            <a:avLst/>
          </a:prstGeom>
          <a:noFill/>
        </p:spPr>
      </p:pic>
      <p:sp>
        <p:nvSpPr>
          <p:cNvPr id="5" name="TextBox 4"/>
          <p:cNvSpPr txBox="1"/>
          <p:nvPr/>
        </p:nvSpPr>
        <p:spPr>
          <a:xfrm>
            <a:off x="5519936" y="6056783"/>
            <a:ext cx="1709122" cy="461665"/>
          </a:xfrm>
          <a:prstGeom prst="rect">
            <a:avLst/>
          </a:prstGeom>
          <a:noFill/>
        </p:spPr>
        <p:txBody>
          <a:bodyPr wrap="none" rtlCol="0">
            <a:spAutoFit/>
          </a:bodyPr>
          <a:lstStyle/>
          <a:p>
            <a:r>
              <a:rPr lang="en-US" altLang="zh-TW" sz="2400" dirty="0"/>
              <a:t>(1809-1882)</a:t>
            </a:r>
            <a:endParaRPr lang="zh-TW" altLang="en-US" sz="2400" dirty="0"/>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3392" y="548681"/>
            <a:ext cx="5400600" cy="5577483"/>
          </a:xfrm>
        </p:spPr>
        <p:txBody>
          <a:bodyPr>
            <a:normAutofit/>
          </a:bodyPr>
          <a:lstStyle/>
          <a:p>
            <a:r>
              <a:rPr lang="en-US" altLang="zh-TW" sz="2800" dirty="0"/>
              <a:t>Nature lover since he was a boy</a:t>
            </a:r>
          </a:p>
          <a:p>
            <a:r>
              <a:rPr lang="en-US" altLang="zh-TW" sz="2800" dirty="0"/>
              <a:t>Abandoned medical school in Edinburgh</a:t>
            </a:r>
          </a:p>
          <a:p>
            <a:r>
              <a:rPr lang="en-US" altLang="zh-TW" sz="2800" dirty="0"/>
              <a:t>Sent to Cambridge University to prepare for life as an Anglican parson</a:t>
            </a:r>
            <a:endParaRPr lang="zh-TW" altLang="en-US" sz="2800" dirty="0"/>
          </a:p>
        </p:txBody>
      </p:sp>
      <p:pic>
        <p:nvPicPr>
          <p:cNvPr id="88066" name="Picture 2" descr="http://www.trinity.edu/rnewhaus/neh2006/art/darwin_college.jpg"/>
          <p:cNvPicPr>
            <a:picLocks noChangeAspect="1" noChangeArrowheads="1"/>
          </p:cNvPicPr>
          <p:nvPr/>
        </p:nvPicPr>
        <p:blipFill>
          <a:blip r:embed="rId2" cstate="print"/>
          <a:srcRect/>
          <a:stretch>
            <a:fillRect/>
          </a:stretch>
        </p:blipFill>
        <p:spPr bwMode="auto">
          <a:xfrm>
            <a:off x="6744072" y="2893569"/>
            <a:ext cx="4176464" cy="3133589"/>
          </a:xfrm>
          <a:prstGeom prst="rect">
            <a:avLst/>
          </a:prstGeom>
          <a:noFill/>
        </p:spPr>
      </p:pic>
      <p:sp>
        <p:nvSpPr>
          <p:cNvPr id="5" name="TextBox 4"/>
          <p:cNvSpPr txBox="1"/>
          <p:nvPr/>
        </p:nvSpPr>
        <p:spPr>
          <a:xfrm>
            <a:off x="6960096" y="6057167"/>
            <a:ext cx="4104456" cy="707886"/>
          </a:xfrm>
          <a:prstGeom prst="rect">
            <a:avLst/>
          </a:prstGeom>
          <a:noFill/>
        </p:spPr>
        <p:txBody>
          <a:bodyPr wrap="square" rtlCol="0">
            <a:spAutoFit/>
          </a:bodyPr>
          <a:lstStyle/>
          <a:p>
            <a:pPr algn="ctr"/>
            <a:r>
              <a:rPr lang="en-US" altLang="zh-TW" sz="2000" dirty="0"/>
              <a:t>Darwin </a:t>
            </a:r>
            <a:r>
              <a:rPr lang="en-US" altLang="zh-TW" sz="2000" dirty="0" smtClean="0"/>
              <a:t>College</a:t>
            </a:r>
          </a:p>
          <a:p>
            <a:pPr algn="ctr"/>
            <a:r>
              <a:rPr lang="en-US" altLang="zh-TW" sz="2000" dirty="0" smtClean="0"/>
              <a:t>University </a:t>
            </a:r>
            <a:r>
              <a:rPr lang="en-US" altLang="zh-TW" sz="2000" dirty="0"/>
              <a:t>of Cambridge</a:t>
            </a:r>
            <a:endParaRPr lang="zh-TW" altLang="en-US" sz="2000" dirty="0"/>
          </a:p>
        </p:txBody>
      </p:sp>
      <p:pic>
        <p:nvPicPr>
          <p:cNvPr id="63490" name="Picture 2" descr="http://wpcontent.answcdn.com/wikipedia/commons/thumb/6/6c/Charles_Darwin_1816.jpg/170px-Charles_Darwin_1816.jpg"/>
          <p:cNvPicPr>
            <a:picLocks noChangeAspect="1" noChangeArrowheads="1"/>
          </p:cNvPicPr>
          <p:nvPr/>
        </p:nvPicPr>
        <p:blipFill>
          <a:blip r:embed="rId3" cstate="print"/>
          <a:srcRect/>
          <a:stretch>
            <a:fillRect/>
          </a:stretch>
        </p:blipFill>
        <p:spPr bwMode="auto">
          <a:xfrm>
            <a:off x="6744072" y="330931"/>
            <a:ext cx="1800200" cy="2562638"/>
          </a:xfrm>
          <a:prstGeom prst="rect">
            <a:avLst/>
          </a:prstGeom>
          <a:noFill/>
        </p:spPr>
      </p:pic>
      <p:sp>
        <p:nvSpPr>
          <p:cNvPr id="7" name="TextBox 6"/>
          <p:cNvSpPr txBox="1"/>
          <p:nvPr/>
        </p:nvSpPr>
        <p:spPr>
          <a:xfrm>
            <a:off x="8616280" y="1196752"/>
            <a:ext cx="2592288" cy="830997"/>
          </a:xfrm>
          <a:prstGeom prst="rect">
            <a:avLst/>
          </a:prstGeom>
          <a:noFill/>
        </p:spPr>
        <p:txBody>
          <a:bodyPr wrap="square" rtlCol="0">
            <a:spAutoFit/>
          </a:bodyPr>
          <a:lstStyle/>
          <a:p>
            <a:r>
              <a:rPr lang="en-US" altLang="zh-TW" sz="2400" dirty="0"/>
              <a:t>The seven-year-old Charles Darwin</a:t>
            </a:r>
            <a:endParaRPr lang="zh-TW" altLang="en-US" sz="2400" dirty="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dirty="0" smtClean="0">
                <a:ea typeface="新細明體" charset="-120"/>
              </a:rPr>
              <a:t>The voyage of the Beagle</a:t>
            </a:r>
            <a:endParaRPr lang="zh-TW" altLang="en-US" dirty="0"/>
          </a:p>
        </p:txBody>
      </p:sp>
      <p:sp>
        <p:nvSpPr>
          <p:cNvPr id="3" name="Content Placeholder 2"/>
          <p:cNvSpPr>
            <a:spLocks noGrp="1"/>
          </p:cNvSpPr>
          <p:nvPr>
            <p:ph idx="1"/>
          </p:nvPr>
        </p:nvSpPr>
        <p:spPr/>
        <p:txBody>
          <a:bodyPr/>
          <a:lstStyle/>
          <a:p>
            <a:pPr marL="304800" lvl="1" indent="-303213">
              <a:buSzPct val="50000"/>
              <a:buFont typeface="Wingdings" pitchFamily="2" charset="2"/>
              <a:buChar char="l"/>
            </a:pPr>
            <a:r>
              <a:rPr lang="en-US" altLang="zh-TW" dirty="0" smtClean="0">
                <a:ea typeface="新細明體" charset="-120"/>
                <a:cs typeface="Times New Roman" pitchFamily="84" charset="0"/>
              </a:rPr>
              <a:t>During Darwin’s round-the-world voyage (1831-1836) he was influenced by Lyell’s </a:t>
            </a:r>
            <a:r>
              <a:rPr lang="en-US" altLang="zh-TW" i="1" dirty="0" smtClean="0">
                <a:ea typeface="新細明體" charset="-120"/>
                <a:cs typeface="Times New Roman" pitchFamily="84" charset="0"/>
              </a:rPr>
              <a:t>Principles of Geology, </a:t>
            </a:r>
            <a:r>
              <a:rPr lang="en-US" altLang="zh-TW" dirty="0" smtClean="0">
                <a:ea typeface="新細明體" charset="-120"/>
                <a:cs typeface="Times New Roman" pitchFamily="84" charset="0"/>
              </a:rPr>
              <a:t>suggesting that natural forces</a:t>
            </a:r>
          </a:p>
          <a:p>
            <a:pPr marL="812800" lvl="2" indent="-368300"/>
            <a:r>
              <a:rPr lang="en-US" altLang="zh-TW" dirty="0" smtClean="0">
                <a:ea typeface="新細明體" charset="-120"/>
                <a:cs typeface="Times New Roman" pitchFamily="84" charset="0"/>
              </a:rPr>
              <a:t>gradually changed Earth </a:t>
            </a:r>
          </a:p>
          <a:p>
            <a:pPr marL="812800" lvl="2" indent="-368300"/>
            <a:r>
              <a:rPr lang="en-US" altLang="zh-TW" dirty="0" smtClean="0">
                <a:ea typeface="新細明體" charset="-120"/>
                <a:cs typeface="Times New Roman" pitchFamily="84" charset="0"/>
              </a:rPr>
              <a:t>still operating today</a:t>
            </a:r>
          </a:p>
          <a:p>
            <a:pPr marL="812800" lvl="2" indent="-368300"/>
            <a:endParaRPr lang="en-US" altLang="zh-TW" dirty="0" smtClean="0">
              <a:ea typeface="新細明體" charset="-120"/>
              <a:cs typeface="Times New Roman" pitchFamily="84" charset="0"/>
            </a:endParaRPr>
          </a:p>
          <a:p>
            <a:pPr marL="304800" lvl="1" indent="-303213">
              <a:buSzPct val="50000"/>
              <a:buFont typeface="Wingdings" pitchFamily="2" charset="2"/>
              <a:buChar char="l"/>
            </a:pPr>
            <a:r>
              <a:rPr lang="en-US" altLang="zh-TW" dirty="0" smtClean="0">
                <a:ea typeface="新細明體" charset="-120"/>
                <a:cs typeface="Times New Roman" pitchFamily="84" charset="0"/>
              </a:rPr>
              <a:t>Darwin came to realize that</a:t>
            </a:r>
          </a:p>
          <a:p>
            <a:pPr marL="812800" lvl="2" indent="-368300"/>
            <a:r>
              <a:rPr lang="en-US" altLang="zh-TW" dirty="0" smtClean="0">
                <a:ea typeface="新細明體" charset="-120"/>
                <a:cs typeface="Times New Roman" pitchFamily="84" charset="0"/>
              </a:rPr>
              <a:t>the Earth was very old</a:t>
            </a:r>
          </a:p>
          <a:p>
            <a:pPr marL="812800" lvl="2" indent="-368300"/>
            <a:r>
              <a:rPr lang="en-US" altLang="zh-TW" dirty="0" smtClean="0">
                <a:ea typeface="新細明體" charset="-120"/>
                <a:cs typeface="Times New Roman" pitchFamily="84" charset="0"/>
              </a:rPr>
              <a:t>present day species have arisen from ancestral species by natural processes</a:t>
            </a:r>
          </a:p>
          <a:p>
            <a:endParaRPr lang="zh-TW" altLang="en-US" dirty="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002" name="Picture 48" descr="13_01c_BeagleVoyage-U"/>
          <p:cNvPicPr>
            <a:picLocks noChangeAspect="1" noChangeArrowheads="1"/>
          </p:cNvPicPr>
          <p:nvPr/>
        </p:nvPicPr>
        <p:blipFill>
          <a:blip r:embed="rId3" cstate="print"/>
          <a:srcRect/>
          <a:stretch>
            <a:fillRect/>
          </a:stretch>
        </p:blipFill>
        <p:spPr bwMode="auto">
          <a:xfrm>
            <a:off x="1820864" y="1223964"/>
            <a:ext cx="8548687" cy="4408487"/>
          </a:xfrm>
          <a:prstGeom prst="rect">
            <a:avLst/>
          </a:prstGeom>
          <a:noFill/>
          <a:ln w="9525">
            <a:noFill/>
            <a:miter lim="800000"/>
            <a:headEnd/>
            <a:tailEnd/>
          </a:ln>
        </p:spPr>
      </p:pic>
      <p:sp>
        <p:nvSpPr>
          <p:cNvPr id="512004" name="Text Box 3"/>
          <p:cNvSpPr txBox="1">
            <a:spLocks noChangeArrowheads="1"/>
          </p:cNvSpPr>
          <p:nvPr/>
        </p:nvSpPr>
        <p:spPr bwMode="auto">
          <a:xfrm>
            <a:off x="1939926" y="1292225"/>
            <a:ext cx="911225" cy="171450"/>
          </a:xfrm>
          <a:prstGeom prst="rect">
            <a:avLst/>
          </a:prstGeom>
          <a:noFill/>
          <a:ln w="9525">
            <a:noFill/>
            <a:miter lim="800000"/>
            <a:headEnd/>
            <a:tailEnd/>
          </a:ln>
        </p:spPr>
        <p:txBody>
          <a:bodyPr wrap="none" lIns="0" tIns="0" rIns="0" bIns="0"/>
          <a:lstStyle/>
          <a:p>
            <a:pPr eaLnBrk="0" hangingPunct="0"/>
            <a:r>
              <a:rPr lang="en-US" altLang="zh-TW" sz="900" b="1"/>
              <a:t>Darwin in 1840</a:t>
            </a:r>
          </a:p>
        </p:txBody>
      </p:sp>
      <p:sp>
        <p:nvSpPr>
          <p:cNvPr id="512005" name="Text Box 3"/>
          <p:cNvSpPr txBox="1">
            <a:spLocks noChangeArrowheads="1"/>
          </p:cNvSpPr>
          <p:nvPr/>
        </p:nvSpPr>
        <p:spPr bwMode="auto">
          <a:xfrm>
            <a:off x="4178300" y="2203450"/>
            <a:ext cx="469900" cy="242888"/>
          </a:xfrm>
          <a:prstGeom prst="rect">
            <a:avLst/>
          </a:prstGeom>
          <a:noFill/>
          <a:ln w="9525">
            <a:noFill/>
            <a:miter lim="800000"/>
            <a:headEnd/>
            <a:tailEnd/>
          </a:ln>
        </p:spPr>
        <p:txBody>
          <a:bodyPr wrap="none" lIns="0" tIns="0" rIns="0" bIns="0"/>
          <a:lstStyle/>
          <a:p>
            <a:pPr eaLnBrk="0" hangingPunct="0">
              <a:lnSpc>
                <a:spcPct val="90000"/>
              </a:lnSpc>
            </a:pPr>
            <a:r>
              <a:rPr lang="en-US" altLang="zh-TW" sz="900" b="1"/>
              <a:t>North</a:t>
            </a:r>
          </a:p>
          <a:p>
            <a:pPr eaLnBrk="0" hangingPunct="0">
              <a:lnSpc>
                <a:spcPct val="90000"/>
              </a:lnSpc>
            </a:pPr>
            <a:r>
              <a:rPr lang="en-US" altLang="zh-TW" sz="900" b="1"/>
              <a:t>America</a:t>
            </a:r>
          </a:p>
        </p:txBody>
      </p:sp>
      <p:sp>
        <p:nvSpPr>
          <p:cNvPr id="512006" name="Text Box 3"/>
          <p:cNvSpPr txBox="1">
            <a:spLocks noChangeArrowheads="1"/>
          </p:cNvSpPr>
          <p:nvPr/>
        </p:nvSpPr>
        <p:spPr bwMode="auto">
          <a:xfrm>
            <a:off x="2836863" y="3489325"/>
            <a:ext cx="292100" cy="128588"/>
          </a:xfrm>
          <a:prstGeom prst="rect">
            <a:avLst/>
          </a:prstGeom>
          <a:noFill/>
          <a:ln w="9525">
            <a:noFill/>
            <a:miter lim="800000"/>
            <a:headEnd/>
            <a:tailEnd/>
          </a:ln>
        </p:spPr>
        <p:txBody>
          <a:bodyPr wrap="none" lIns="0" tIns="0" rIns="0" bIns="0"/>
          <a:lstStyle/>
          <a:p>
            <a:pPr eaLnBrk="0" hangingPunct="0">
              <a:lnSpc>
                <a:spcPct val="90000"/>
              </a:lnSpc>
            </a:pPr>
            <a:r>
              <a:rPr lang="en-US" altLang="zh-TW" sz="900" b="1"/>
              <a:t>Pinta</a:t>
            </a:r>
          </a:p>
        </p:txBody>
      </p:sp>
      <p:sp>
        <p:nvSpPr>
          <p:cNvPr id="512007" name="Text Box 3"/>
          <p:cNvSpPr txBox="1">
            <a:spLocks noChangeArrowheads="1"/>
          </p:cNvSpPr>
          <p:nvPr/>
        </p:nvSpPr>
        <p:spPr bwMode="auto">
          <a:xfrm>
            <a:off x="3132138" y="3814764"/>
            <a:ext cx="576262" cy="128587"/>
          </a:xfrm>
          <a:prstGeom prst="rect">
            <a:avLst/>
          </a:prstGeom>
          <a:noFill/>
          <a:ln w="9525">
            <a:noFill/>
            <a:miter lim="800000"/>
            <a:headEnd/>
            <a:tailEnd/>
          </a:ln>
        </p:spPr>
        <p:txBody>
          <a:bodyPr wrap="none" lIns="0" tIns="0" rIns="0" bIns="0"/>
          <a:lstStyle/>
          <a:p>
            <a:pPr eaLnBrk="0" hangingPunct="0">
              <a:lnSpc>
                <a:spcPct val="90000"/>
              </a:lnSpc>
            </a:pPr>
            <a:r>
              <a:rPr lang="en-US" altLang="zh-TW" sz="900" b="1"/>
              <a:t>Genovesa</a:t>
            </a:r>
          </a:p>
        </p:txBody>
      </p:sp>
      <p:sp>
        <p:nvSpPr>
          <p:cNvPr id="512008" name="Text Box 3"/>
          <p:cNvSpPr txBox="1">
            <a:spLocks noChangeArrowheads="1"/>
          </p:cNvSpPr>
          <p:nvPr/>
        </p:nvSpPr>
        <p:spPr bwMode="auto">
          <a:xfrm>
            <a:off x="2368551" y="3686175"/>
            <a:ext cx="576263" cy="128588"/>
          </a:xfrm>
          <a:prstGeom prst="rect">
            <a:avLst/>
          </a:prstGeom>
          <a:noFill/>
          <a:ln w="9525">
            <a:noFill/>
            <a:miter lim="800000"/>
            <a:headEnd/>
            <a:tailEnd/>
          </a:ln>
        </p:spPr>
        <p:txBody>
          <a:bodyPr wrap="none" lIns="0" tIns="0" rIns="0" bIns="0"/>
          <a:lstStyle/>
          <a:p>
            <a:pPr eaLnBrk="0" hangingPunct="0">
              <a:lnSpc>
                <a:spcPct val="90000"/>
              </a:lnSpc>
            </a:pPr>
            <a:r>
              <a:rPr lang="en-US" altLang="zh-TW" sz="900" b="1"/>
              <a:t>Marchena</a:t>
            </a:r>
          </a:p>
        </p:txBody>
      </p:sp>
      <p:sp>
        <p:nvSpPr>
          <p:cNvPr id="512009" name="Text Box 3"/>
          <p:cNvSpPr txBox="1">
            <a:spLocks noChangeArrowheads="1"/>
          </p:cNvSpPr>
          <p:nvPr/>
        </p:nvSpPr>
        <p:spPr bwMode="auto">
          <a:xfrm>
            <a:off x="2581276" y="4008439"/>
            <a:ext cx="576263" cy="128587"/>
          </a:xfrm>
          <a:prstGeom prst="rect">
            <a:avLst/>
          </a:prstGeom>
          <a:noFill/>
          <a:ln w="9525">
            <a:noFill/>
            <a:miter lim="800000"/>
            <a:headEnd/>
            <a:tailEnd/>
          </a:ln>
        </p:spPr>
        <p:txBody>
          <a:bodyPr wrap="none" lIns="0" tIns="0" rIns="0" bIns="0"/>
          <a:lstStyle/>
          <a:p>
            <a:pPr eaLnBrk="0" hangingPunct="0">
              <a:lnSpc>
                <a:spcPct val="90000"/>
              </a:lnSpc>
            </a:pPr>
            <a:r>
              <a:rPr lang="en-US" altLang="zh-TW" sz="900" b="1"/>
              <a:t>Santiago</a:t>
            </a:r>
          </a:p>
        </p:txBody>
      </p:sp>
      <p:sp>
        <p:nvSpPr>
          <p:cNvPr id="512010" name="Text Box 3"/>
          <p:cNvSpPr txBox="1">
            <a:spLocks noChangeArrowheads="1"/>
          </p:cNvSpPr>
          <p:nvPr/>
        </p:nvSpPr>
        <p:spPr bwMode="auto">
          <a:xfrm>
            <a:off x="3609975" y="4027489"/>
            <a:ext cx="431800" cy="128587"/>
          </a:xfrm>
          <a:prstGeom prst="rect">
            <a:avLst/>
          </a:prstGeom>
          <a:noFill/>
          <a:ln w="9525">
            <a:noFill/>
            <a:miter lim="800000"/>
            <a:headEnd/>
            <a:tailEnd/>
          </a:ln>
        </p:spPr>
        <p:txBody>
          <a:bodyPr wrap="none" lIns="0" tIns="0" rIns="0" bIns="0"/>
          <a:lstStyle/>
          <a:p>
            <a:pPr eaLnBrk="0" hangingPunct="0">
              <a:lnSpc>
                <a:spcPct val="90000"/>
              </a:lnSpc>
            </a:pPr>
            <a:r>
              <a:rPr lang="en-US" altLang="zh-TW" sz="900" b="1" i="1"/>
              <a:t>Equator</a:t>
            </a:r>
          </a:p>
        </p:txBody>
      </p:sp>
      <p:sp>
        <p:nvSpPr>
          <p:cNvPr id="512011" name="Text Box 3"/>
          <p:cNvSpPr txBox="1">
            <a:spLocks noChangeArrowheads="1"/>
          </p:cNvSpPr>
          <p:nvPr/>
        </p:nvSpPr>
        <p:spPr bwMode="auto">
          <a:xfrm>
            <a:off x="3136900" y="4219575"/>
            <a:ext cx="863600" cy="128588"/>
          </a:xfrm>
          <a:prstGeom prst="rect">
            <a:avLst/>
          </a:prstGeom>
          <a:noFill/>
          <a:ln w="9525">
            <a:noFill/>
            <a:miter lim="800000"/>
            <a:headEnd/>
            <a:tailEnd/>
          </a:ln>
        </p:spPr>
        <p:txBody>
          <a:bodyPr wrap="none" lIns="0" tIns="0" rIns="0" bIns="0"/>
          <a:lstStyle/>
          <a:p>
            <a:pPr eaLnBrk="0" hangingPunct="0">
              <a:lnSpc>
                <a:spcPct val="90000"/>
              </a:lnSpc>
            </a:pPr>
            <a:r>
              <a:rPr lang="en-US" altLang="zh-TW" sz="900" b="1" dirty="0"/>
              <a:t>Daphne Islands</a:t>
            </a:r>
          </a:p>
        </p:txBody>
      </p:sp>
      <p:sp>
        <p:nvSpPr>
          <p:cNvPr id="512012" name="Text Box 3"/>
          <p:cNvSpPr txBox="1">
            <a:spLocks noChangeArrowheads="1"/>
          </p:cNvSpPr>
          <p:nvPr/>
        </p:nvSpPr>
        <p:spPr bwMode="auto">
          <a:xfrm>
            <a:off x="3235326" y="4711700"/>
            <a:ext cx="314325" cy="230188"/>
          </a:xfrm>
          <a:prstGeom prst="rect">
            <a:avLst/>
          </a:prstGeom>
          <a:noFill/>
          <a:ln w="9525">
            <a:noFill/>
            <a:miter lim="800000"/>
            <a:headEnd/>
            <a:tailEnd/>
          </a:ln>
        </p:spPr>
        <p:txBody>
          <a:bodyPr wrap="none" lIns="0" tIns="0" rIns="0" bIns="0"/>
          <a:lstStyle/>
          <a:p>
            <a:pPr algn="ctr" eaLnBrk="0" hangingPunct="0">
              <a:lnSpc>
                <a:spcPct val="90000"/>
              </a:lnSpc>
            </a:pPr>
            <a:r>
              <a:rPr lang="en-US" altLang="zh-TW" sz="900" b="1"/>
              <a:t>Santa</a:t>
            </a:r>
          </a:p>
          <a:p>
            <a:pPr algn="ctr" eaLnBrk="0" hangingPunct="0">
              <a:lnSpc>
                <a:spcPct val="90000"/>
              </a:lnSpc>
            </a:pPr>
            <a:r>
              <a:rPr lang="en-US" altLang="zh-TW" sz="900" b="1"/>
              <a:t>Fe</a:t>
            </a:r>
          </a:p>
        </p:txBody>
      </p:sp>
      <p:sp>
        <p:nvSpPr>
          <p:cNvPr id="512013" name="Text Box 3"/>
          <p:cNvSpPr txBox="1">
            <a:spLocks noChangeArrowheads="1"/>
          </p:cNvSpPr>
          <p:nvPr/>
        </p:nvSpPr>
        <p:spPr bwMode="auto">
          <a:xfrm>
            <a:off x="2863851" y="4625975"/>
            <a:ext cx="314325" cy="230188"/>
          </a:xfrm>
          <a:prstGeom prst="rect">
            <a:avLst/>
          </a:prstGeom>
          <a:noFill/>
          <a:ln w="9525">
            <a:noFill/>
            <a:miter lim="800000"/>
            <a:headEnd/>
            <a:tailEnd/>
          </a:ln>
        </p:spPr>
        <p:txBody>
          <a:bodyPr wrap="none" lIns="0" tIns="0" rIns="0" bIns="0"/>
          <a:lstStyle/>
          <a:p>
            <a:pPr algn="ctr" eaLnBrk="0" hangingPunct="0">
              <a:lnSpc>
                <a:spcPct val="90000"/>
              </a:lnSpc>
            </a:pPr>
            <a:r>
              <a:rPr lang="en-US" altLang="zh-TW" sz="900" b="1"/>
              <a:t>Santa</a:t>
            </a:r>
          </a:p>
          <a:p>
            <a:pPr algn="ctr" eaLnBrk="0" hangingPunct="0">
              <a:lnSpc>
                <a:spcPct val="90000"/>
              </a:lnSpc>
            </a:pPr>
            <a:r>
              <a:rPr lang="en-US" altLang="zh-TW" sz="900" b="1"/>
              <a:t>Cruz</a:t>
            </a:r>
          </a:p>
        </p:txBody>
      </p:sp>
      <p:sp>
        <p:nvSpPr>
          <p:cNvPr id="512014" name="Text Box 3"/>
          <p:cNvSpPr txBox="1">
            <a:spLocks noChangeArrowheads="1"/>
          </p:cNvSpPr>
          <p:nvPr/>
        </p:nvSpPr>
        <p:spPr bwMode="auto">
          <a:xfrm>
            <a:off x="2655889" y="4324350"/>
            <a:ext cx="390525" cy="128588"/>
          </a:xfrm>
          <a:prstGeom prst="rect">
            <a:avLst/>
          </a:prstGeom>
          <a:noFill/>
          <a:ln w="9525">
            <a:noFill/>
            <a:miter lim="800000"/>
            <a:headEnd/>
            <a:tailEnd/>
          </a:ln>
        </p:spPr>
        <p:txBody>
          <a:bodyPr wrap="none" lIns="0" tIns="0" rIns="0" bIns="0"/>
          <a:lstStyle/>
          <a:p>
            <a:pPr eaLnBrk="0" hangingPunct="0">
              <a:lnSpc>
                <a:spcPct val="90000"/>
              </a:lnSpc>
            </a:pPr>
            <a:r>
              <a:rPr lang="en-US" altLang="zh-TW" sz="900" b="1"/>
              <a:t>Pinzón</a:t>
            </a:r>
          </a:p>
        </p:txBody>
      </p:sp>
      <p:sp>
        <p:nvSpPr>
          <p:cNvPr id="512015" name="Text Box 3"/>
          <p:cNvSpPr txBox="1">
            <a:spLocks noChangeArrowheads="1"/>
          </p:cNvSpPr>
          <p:nvPr/>
        </p:nvSpPr>
        <p:spPr bwMode="auto">
          <a:xfrm>
            <a:off x="1868489" y="4416425"/>
            <a:ext cx="611187" cy="128588"/>
          </a:xfrm>
          <a:prstGeom prst="rect">
            <a:avLst/>
          </a:prstGeom>
          <a:noFill/>
          <a:ln w="9525">
            <a:noFill/>
            <a:miter lim="800000"/>
            <a:headEnd/>
            <a:tailEnd/>
          </a:ln>
        </p:spPr>
        <p:txBody>
          <a:bodyPr wrap="none" lIns="0" tIns="0" rIns="0" bIns="0"/>
          <a:lstStyle/>
          <a:p>
            <a:pPr eaLnBrk="0" hangingPunct="0">
              <a:lnSpc>
                <a:spcPct val="90000"/>
              </a:lnSpc>
            </a:pPr>
            <a:r>
              <a:rPr lang="en-US" altLang="zh-TW" sz="900" b="1"/>
              <a:t>Fernandina</a:t>
            </a:r>
          </a:p>
        </p:txBody>
      </p:sp>
      <p:sp>
        <p:nvSpPr>
          <p:cNvPr id="512016" name="Text Box 3"/>
          <p:cNvSpPr txBox="1">
            <a:spLocks noChangeArrowheads="1"/>
          </p:cNvSpPr>
          <p:nvPr/>
        </p:nvSpPr>
        <p:spPr bwMode="auto">
          <a:xfrm>
            <a:off x="2228850" y="4632325"/>
            <a:ext cx="412750" cy="128588"/>
          </a:xfrm>
          <a:prstGeom prst="rect">
            <a:avLst/>
          </a:prstGeom>
          <a:noFill/>
          <a:ln w="9525">
            <a:noFill/>
            <a:miter lim="800000"/>
            <a:headEnd/>
            <a:tailEnd/>
          </a:ln>
        </p:spPr>
        <p:txBody>
          <a:bodyPr wrap="none" lIns="0" tIns="0" rIns="0" bIns="0"/>
          <a:lstStyle/>
          <a:p>
            <a:pPr eaLnBrk="0" hangingPunct="0">
              <a:lnSpc>
                <a:spcPct val="90000"/>
              </a:lnSpc>
            </a:pPr>
            <a:r>
              <a:rPr lang="en-US" altLang="zh-TW" sz="900" b="1"/>
              <a:t>Isabela</a:t>
            </a:r>
          </a:p>
        </p:txBody>
      </p:sp>
      <p:sp>
        <p:nvSpPr>
          <p:cNvPr id="512017" name="Text Box 3"/>
          <p:cNvSpPr txBox="1">
            <a:spLocks noChangeArrowheads="1"/>
          </p:cNvSpPr>
          <p:nvPr/>
        </p:nvSpPr>
        <p:spPr bwMode="auto">
          <a:xfrm>
            <a:off x="2782888" y="5108575"/>
            <a:ext cx="455612" cy="128588"/>
          </a:xfrm>
          <a:prstGeom prst="rect">
            <a:avLst/>
          </a:prstGeom>
          <a:noFill/>
          <a:ln w="9525">
            <a:noFill/>
            <a:miter lim="800000"/>
            <a:headEnd/>
            <a:tailEnd/>
          </a:ln>
        </p:spPr>
        <p:txBody>
          <a:bodyPr wrap="none" lIns="0" tIns="0" rIns="0" bIns="0"/>
          <a:lstStyle/>
          <a:p>
            <a:pPr eaLnBrk="0" hangingPunct="0">
              <a:lnSpc>
                <a:spcPct val="90000"/>
              </a:lnSpc>
            </a:pPr>
            <a:r>
              <a:rPr lang="en-US" altLang="zh-TW" sz="900" b="1"/>
              <a:t>Florenza</a:t>
            </a:r>
          </a:p>
        </p:txBody>
      </p:sp>
      <p:sp>
        <p:nvSpPr>
          <p:cNvPr id="512018" name="Text Box 3"/>
          <p:cNvSpPr txBox="1">
            <a:spLocks noChangeArrowheads="1"/>
          </p:cNvSpPr>
          <p:nvPr/>
        </p:nvSpPr>
        <p:spPr bwMode="auto">
          <a:xfrm>
            <a:off x="3417888" y="5156201"/>
            <a:ext cx="531812" cy="150813"/>
          </a:xfrm>
          <a:prstGeom prst="rect">
            <a:avLst/>
          </a:prstGeom>
          <a:noFill/>
          <a:ln w="9525">
            <a:noFill/>
            <a:miter lim="800000"/>
            <a:headEnd/>
            <a:tailEnd/>
          </a:ln>
        </p:spPr>
        <p:txBody>
          <a:bodyPr wrap="none" lIns="0" tIns="0" rIns="0" bIns="0"/>
          <a:lstStyle/>
          <a:p>
            <a:pPr eaLnBrk="0" hangingPunct="0">
              <a:lnSpc>
                <a:spcPct val="90000"/>
              </a:lnSpc>
            </a:pPr>
            <a:r>
              <a:rPr lang="en-US" altLang="zh-TW" sz="900" b="1"/>
              <a:t>Española</a:t>
            </a:r>
          </a:p>
        </p:txBody>
      </p:sp>
      <p:sp>
        <p:nvSpPr>
          <p:cNvPr id="512019" name="Text Box 3"/>
          <p:cNvSpPr txBox="1">
            <a:spLocks noChangeArrowheads="1"/>
          </p:cNvSpPr>
          <p:nvPr/>
        </p:nvSpPr>
        <p:spPr bwMode="auto">
          <a:xfrm>
            <a:off x="1922463" y="5122864"/>
            <a:ext cx="74612" cy="128587"/>
          </a:xfrm>
          <a:prstGeom prst="rect">
            <a:avLst/>
          </a:prstGeom>
          <a:noFill/>
          <a:ln w="9525">
            <a:noFill/>
            <a:miter lim="800000"/>
            <a:headEnd/>
            <a:tailEnd/>
          </a:ln>
        </p:spPr>
        <p:txBody>
          <a:bodyPr wrap="none" lIns="0" tIns="0" rIns="0" bIns="0"/>
          <a:lstStyle/>
          <a:p>
            <a:pPr eaLnBrk="0" hangingPunct="0">
              <a:lnSpc>
                <a:spcPct val="90000"/>
              </a:lnSpc>
            </a:pPr>
            <a:r>
              <a:rPr lang="en-US" altLang="zh-TW" sz="900" b="1"/>
              <a:t>0</a:t>
            </a:r>
          </a:p>
        </p:txBody>
      </p:sp>
      <p:sp>
        <p:nvSpPr>
          <p:cNvPr id="512020" name="Text Box 3"/>
          <p:cNvSpPr txBox="1">
            <a:spLocks noChangeArrowheads="1"/>
          </p:cNvSpPr>
          <p:nvPr/>
        </p:nvSpPr>
        <p:spPr bwMode="auto">
          <a:xfrm>
            <a:off x="1927226" y="5310189"/>
            <a:ext cx="74613" cy="128587"/>
          </a:xfrm>
          <a:prstGeom prst="rect">
            <a:avLst/>
          </a:prstGeom>
          <a:noFill/>
          <a:ln w="9525">
            <a:noFill/>
            <a:miter lim="800000"/>
            <a:headEnd/>
            <a:tailEnd/>
          </a:ln>
        </p:spPr>
        <p:txBody>
          <a:bodyPr wrap="none" lIns="0" tIns="0" rIns="0" bIns="0"/>
          <a:lstStyle/>
          <a:p>
            <a:pPr eaLnBrk="0" hangingPunct="0">
              <a:lnSpc>
                <a:spcPct val="90000"/>
              </a:lnSpc>
            </a:pPr>
            <a:r>
              <a:rPr lang="en-US" altLang="zh-TW" sz="900" b="1"/>
              <a:t>0</a:t>
            </a:r>
          </a:p>
        </p:txBody>
      </p:sp>
      <p:sp>
        <p:nvSpPr>
          <p:cNvPr id="512021" name="Text Box 3"/>
          <p:cNvSpPr txBox="1">
            <a:spLocks noChangeArrowheads="1"/>
          </p:cNvSpPr>
          <p:nvPr/>
        </p:nvSpPr>
        <p:spPr bwMode="auto">
          <a:xfrm>
            <a:off x="2474913" y="5324475"/>
            <a:ext cx="481012" cy="128588"/>
          </a:xfrm>
          <a:prstGeom prst="rect">
            <a:avLst/>
          </a:prstGeom>
          <a:noFill/>
          <a:ln w="9525">
            <a:noFill/>
            <a:miter lim="800000"/>
            <a:headEnd/>
            <a:tailEnd/>
          </a:ln>
        </p:spPr>
        <p:txBody>
          <a:bodyPr wrap="none" lIns="0" tIns="0" rIns="0" bIns="0"/>
          <a:lstStyle/>
          <a:p>
            <a:pPr eaLnBrk="0" hangingPunct="0">
              <a:lnSpc>
                <a:spcPct val="90000"/>
              </a:lnSpc>
            </a:pPr>
            <a:r>
              <a:rPr lang="en-US" altLang="zh-TW" sz="900" b="1"/>
              <a:t>40 miles</a:t>
            </a:r>
          </a:p>
        </p:txBody>
      </p:sp>
      <p:sp>
        <p:nvSpPr>
          <p:cNvPr id="512022" name="Text Box 3"/>
          <p:cNvSpPr txBox="1">
            <a:spLocks noChangeArrowheads="1"/>
          </p:cNvSpPr>
          <p:nvPr/>
        </p:nvSpPr>
        <p:spPr bwMode="auto">
          <a:xfrm>
            <a:off x="2235201" y="5130800"/>
            <a:ext cx="315913" cy="128588"/>
          </a:xfrm>
          <a:prstGeom prst="rect">
            <a:avLst/>
          </a:prstGeom>
          <a:noFill/>
          <a:ln w="9525">
            <a:noFill/>
            <a:miter lim="800000"/>
            <a:headEnd/>
            <a:tailEnd/>
          </a:ln>
        </p:spPr>
        <p:txBody>
          <a:bodyPr wrap="none" lIns="0" tIns="0" rIns="0" bIns="0"/>
          <a:lstStyle/>
          <a:p>
            <a:pPr eaLnBrk="0" hangingPunct="0">
              <a:lnSpc>
                <a:spcPct val="90000"/>
              </a:lnSpc>
            </a:pPr>
            <a:r>
              <a:rPr lang="en-US" altLang="zh-TW" sz="900" b="1"/>
              <a:t>40 km</a:t>
            </a:r>
          </a:p>
        </p:txBody>
      </p:sp>
      <p:sp>
        <p:nvSpPr>
          <p:cNvPr id="512023" name="Text Box 3"/>
          <p:cNvSpPr txBox="1">
            <a:spLocks noChangeArrowheads="1"/>
          </p:cNvSpPr>
          <p:nvPr/>
        </p:nvSpPr>
        <p:spPr bwMode="auto">
          <a:xfrm>
            <a:off x="3562351" y="4765676"/>
            <a:ext cx="487363" cy="258763"/>
          </a:xfrm>
          <a:prstGeom prst="rect">
            <a:avLst/>
          </a:prstGeom>
          <a:noFill/>
          <a:ln w="9525">
            <a:noFill/>
            <a:miter lim="800000"/>
            <a:headEnd/>
            <a:tailEnd/>
          </a:ln>
        </p:spPr>
        <p:txBody>
          <a:bodyPr wrap="none" lIns="0" tIns="0" rIns="0" bIns="0"/>
          <a:lstStyle/>
          <a:p>
            <a:pPr algn="ctr" eaLnBrk="0" hangingPunct="0">
              <a:lnSpc>
                <a:spcPct val="90000"/>
              </a:lnSpc>
            </a:pPr>
            <a:r>
              <a:rPr lang="en-US" altLang="zh-TW" sz="900" b="1"/>
              <a:t>San</a:t>
            </a:r>
          </a:p>
          <a:p>
            <a:pPr algn="ctr" eaLnBrk="0" hangingPunct="0">
              <a:lnSpc>
                <a:spcPct val="90000"/>
              </a:lnSpc>
            </a:pPr>
            <a:r>
              <a:rPr lang="en-US" altLang="zh-TW" sz="900" b="1"/>
              <a:t>Cristobal</a:t>
            </a:r>
          </a:p>
        </p:txBody>
      </p:sp>
      <p:sp>
        <p:nvSpPr>
          <p:cNvPr id="512024" name="Text Box 3"/>
          <p:cNvSpPr txBox="1">
            <a:spLocks noChangeArrowheads="1"/>
          </p:cNvSpPr>
          <p:nvPr/>
        </p:nvSpPr>
        <p:spPr bwMode="auto">
          <a:xfrm>
            <a:off x="2133600" y="3354388"/>
            <a:ext cx="476250" cy="246062"/>
          </a:xfrm>
          <a:prstGeom prst="rect">
            <a:avLst/>
          </a:prstGeom>
          <a:noFill/>
          <a:ln w="9525">
            <a:noFill/>
            <a:miter lim="800000"/>
            <a:headEnd/>
            <a:tailEnd/>
          </a:ln>
        </p:spPr>
        <p:txBody>
          <a:bodyPr wrap="none" lIns="0" tIns="0" rIns="0" bIns="0"/>
          <a:lstStyle/>
          <a:p>
            <a:pPr eaLnBrk="0" hangingPunct="0">
              <a:lnSpc>
                <a:spcPct val="90000"/>
              </a:lnSpc>
            </a:pPr>
            <a:r>
              <a:rPr lang="en-US" altLang="zh-TW" sz="900" b="1" i="1">
                <a:solidFill>
                  <a:srgbClr val="00A3DB"/>
                </a:solidFill>
              </a:rPr>
              <a:t>PACIFIC</a:t>
            </a:r>
          </a:p>
          <a:p>
            <a:pPr eaLnBrk="0" hangingPunct="0">
              <a:lnSpc>
                <a:spcPct val="90000"/>
              </a:lnSpc>
            </a:pPr>
            <a:r>
              <a:rPr lang="en-US" altLang="zh-TW" sz="900" b="1" i="1">
                <a:solidFill>
                  <a:srgbClr val="00A3DB"/>
                </a:solidFill>
              </a:rPr>
              <a:t>OCEAN</a:t>
            </a:r>
          </a:p>
        </p:txBody>
      </p:sp>
      <p:sp>
        <p:nvSpPr>
          <p:cNvPr id="512025" name="Text Box 3"/>
          <p:cNvSpPr txBox="1">
            <a:spLocks noChangeArrowheads="1"/>
          </p:cNvSpPr>
          <p:nvPr/>
        </p:nvSpPr>
        <p:spPr bwMode="auto">
          <a:xfrm>
            <a:off x="3395663" y="3343275"/>
            <a:ext cx="673100" cy="274638"/>
          </a:xfrm>
          <a:prstGeom prst="rect">
            <a:avLst/>
          </a:prstGeom>
          <a:noFill/>
          <a:ln w="9525">
            <a:noFill/>
            <a:miter lim="800000"/>
            <a:headEnd/>
            <a:tailEnd/>
          </a:ln>
        </p:spPr>
        <p:txBody>
          <a:bodyPr wrap="none" lIns="0" tIns="0" rIns="0" bIns="0"/>
          <a:lstStyle/>
          <a:p>
            <a:pPr eaLnBrk="0" hangingPunct="0">
              <a:lnSpc>
                <a:spcPct val="90000"/>
              </a:lnSpc>
            </a:pPr>
            <a:r>
              <a:rPr lang="en-US" altLang="zh-TW" sz="900" b="1" dirty="0"/>
              <a:t>Galápagos</a:t>
            </a:r>
          </a:p>
          <a:p>
            <a:pPr eaLnBrk="0" hangingPunct="0">
              <a:lnSpc>
                <a:spcPct val="90000"/>
              </a:lnSpc>
            </a:pPr>
            <a:r>
              <a:rPr lang="en-US" altLang="zh-TW" sz="900" b="1" dirty="0"/>
              <a:t>Islands</a:t>
            </a:r>
          </a:p>
        </p:txBody>
      </p:sp>
      <p:sp>
        <p:nvSpPr>
          <p:cNvPr id="512026" name="Text Box 3"/>
          <p:cNvSpPr txBox="1">
            <a:spLocks noChangeArrowheads="1"/>
          </p:cNvSpPr>
          <p:nvPr/>
        </p:nvSpPr>
        <p:spPr bwMode="auto">
          <a:xfrm>
            <a:off x="5953125" y="1816100"/>
            <a:ext cx="393700" cy="242888"/>
          </a:xfrm>
          <a:prstGeom prst="rect">
            <a:avLst/>
          </a:prstGeom>
          <a:noFill/>
          <a:ln w="9525">
            <a:noFill/>
            <a:miter lim="800000"/>
            <a:headEnd/>
            <a:tailEnd/>
          </a:ln>
        </p:spPr>
        <p:txBody>
          <a:bodyPr wrap="none" lIns="0" tIns="0" rIns="0" bIns="0"/>
          <a:lstStyle/>
          <a:p>
            <a:pPr eaLnBrk="0" hangingPunct="0">
              <a:lnSpc>
                <a:spcPct val="90000"/>
              </a:lnSpc>
            </a:pPr>
            <a:r>
              <a:rPr lang="en-US" altLang="zh-TW" sz="900" b="1"/>
              <a:t>Great</a:t>
            </a:r>
          </a:p>
          <a:p>
            <a:pPr eaLnBrk="0" hangingPunct="0">
              <a:lnSpc>
                <a:spcPct val="90000"/>
              </a:lnSpc>
            </a:pPr>
            <a:r>
              <a:rPr lang="en-US" altLang="zh-TW" sz="900" b="1"/>
              <a:t>Britain</a:t>
            </a:r>
          </a:p>
        </p:txBody>
      </p:sp>
      <p:sp>
        <p:nvSpPr>
          <p:cNvPr id="512027" name="Text Box 3"/>
          <p:cNvSpPr txBox="1">
            <a:spLocks noChangeArrowheads="1"/>
          </p:cNvSpPr>
          <p:nvPr/>
        </p:nvSpPr>
        <p:spPr bwMode="auto">
          <a:xfrm>
            <a:off x="6648450" y="1947864"/>
            <a:ext cx="419100" cy="153987"/>
          </a:xfrm>
          <a:prstGeom prst="rect">
            <a:avLst/>
          </a:prstGeom>
          <a:noFill/>
          <a:ln w="9525">
            <a:noFill/>
            <a:miter lim="800000"/>
            <a:headEnd/>
            <a:tailEnd/>
          </a:ln>
        </p:spPr>
        <p:txBody>
          <a:bodyPr wrap="none" lIns="0" tIns="0" rIns="0" bIns="0"/>
          <a:lstStyle/>
          <a:p>
            <a:pPr eaLnBrk="0" hangingPunct="0">
              <a:lnSpc>
                <a:spcPct val="90000"/>
              </a:lnSpc>
            </a:pPr>
            <a:r>
              <a:rPr lang="en-US" altLang="zh-TW" sz="900" b="1"/>
              <a:t>Europe</a:t>
            </a:r>
          </a:p>
        </p:txBody>
      </p:sp>
      <p:sp>
        <p:nvSpPr>
          <p:cNvPr id="512028" name="Text Box 3"/>
          <p:cNvSpPr txBox="1">
            <a:spLocks noChangeArrowheads="1"/>
          </p:cNvSpPr>
          <p:nvPr/>
        </p:nvSpPr>
        <p:spPr bwMode="auto">
          <a:xfrm>
            <a:off x="7964488" y="1887539"/>
            <a:ext cx="284162" cy="153987"/>
          </a:xfrm>
          <a:prstGeom prst="rect">
            <a:avLst/>
          </a:prstGeom>
          <a:noFill/>
          <a:ln w="9525">
            <a:noFill/>
            <a:miter lim="800000"/>
            <a:headEnd/>
            <a:tailEnd/>
          </a:ln>
        </p:spPr>
        <p:txBody>
          <a:bodyPr wrap="none" lIns="0" tIns="0" rIns="0" bIns="0"/>
          <a:lstStyle/>
          <a:p>
            <a:pPr eaLnBrk="0" hangingPunct="0">
              <a:lnSpc>
                <a:spcPct val="90000"/>
              </a:lnSpc>
            </a:pPr>
            <a:r>
              <a:rPr lang="en-US" altLang="zh-TW" sz="900" b="1"/>
              <a:t>Asia</a:t>
            </a:r>
          </a:p>
        </p:txBody>
      </p:sp>
      <p:sp>
        <p:nvSpPr>
          <p:cNvPr id="512029" name="Text Box 3"/>
          <p:cNvSpPr txBox="1">
            <a:spLocks noChangeArrowheads="1"/>
          </p:cNvSpPr>
          <p:nvPr/>
        </p:nvSpPr>
        <p:spPr bwMode="auto">
          <a:xfrm>
            <a:off x="7416801" y="1262064"/>
            <a:ext cx="1135063" cy="153987"/>
          </a:xfrm>
          <a:prstGeom prst="rect">
            <a:avLst/>
          </a:prstGeom>
          <a:noFill/>
          <a:ln w="9525">
            <a:noFill/>
            <a:miter lim="800000"/>
            <a:headEnd/>
            <a:tailEnd/>
          </a:ln>
        </p:spPr>
        <p:txBody>
          <a:bodyPr wrap="none" lIns="0" tIns="0" rIns="0" bIns="0"/>
          <a:lstStyle/>
          <a:p>
            <a:pPr eaLnBrk="0" hangingPunct="0">
              <a:lnSpc>
                <a:spcPct val="90000"/>
              </a:lnSpc>
            </a:pPr>
            <a:r>
              <a:rPr lang="en-US" altLang="zh-TW" sz="900" b="1"/>
              <a:t>HMS </a:t>
            </a:r>
            <a:r>
              <a:rPr lang="en-US" altLang="zh-TW" sz="900" b="1" i="1"/>
              <a:t>Beagle</a:t>
            </a:r>
            <a:r>
              <a:rPr lang="en-US" altLang="zh-TW" sz="900" b="1"/>
              <a:t> in port</a:t>
            </a:r>
          </a:p>
        </p:txBody>
      </p:sp>
      <p:sp>
        <p:nvSpPr>
          <p:cNvPr id="512030" name="Text Box 3"/>
          <p:cNvSpPr txBox="1">
            <a:spLocks noChangeArrowheads="1"/>
          </p:cNvSpPr>
          <p:nvPr/>
        </p:nvSpPr>
        <p:spPr bwMode="auto">
          <a:xfrm>
            <a:off x="7927976" y="3240088"/>
            <a:ext cx="461963" cy="150812"/>
          </a:xfrm>
          <a:prstGeom prst="rect">
            <a:avLst/>
          </a:prstGeom>
          <a:noFill/>
          <a:ln w="9525">
            <a:noFill/>
            <a:miter lim="800000"/>
            <a:headEnd/>
            <a:tailEnd/>
          </a:ln>
        </p:spPr>
        <p:txBody>
          <a:bodyPr wrap="none" lIns="0" tIns="0" rIns="0" bIns="0"/>
          <a:lstStyle/>
          <a:p>
            <a:pPr eaLnBrk="0" hangingPunct="0">
              <a:lnSpc>
                <a:spcPct val="90000"/>
              </a:lnSpc>
            </a:pPr>
            <a:r>
              <a:rPr lang="en-US" altLang="zh-TW" sz="900" b="1" i="1"/>
              <a:t>Equator</a:t>
            </a:r>
            <a:endParaRPr lang="en-US" altLang="zh-TW" sz="900" b="1"/>
          </a:p>
        </p:txBody>
      </p:sp>
      <p:sp>
        <p:nvSpPr>
          <p:cNvPr id="512031" name="Text Box 3"/>
          <p:cNvSpPr txBox="1">
            <a:spLocks noChangeArrowheads="1"/>
          </p:cNvSpPr>
          <p:nvPr/>
        </p:nvSpPr>
        <p:spPr bwMode="auto">
          <a:xfrm>
            <a:off x="6746875" y="2900364"/>
            <a:ext cx="419100" cy="153987"/>
          </a:xfrm>
          <a:prstGeom prst="rect">
            <a:avLst/>
          </a:prstGeom>
          <a:noFill/>
          <a:ln w="9525">
            <a:noFill/>
            <a:miter lim="800000"/>
            <a:headEnd/>
            <a:tailEnd/>
          </a:ln>
        </p:spPr>
        <p:txBody>
          <a:bodyPr wrap="none" lIns="0" tIns="0" rIns="0" bIns="0"/>
          <a:lstStyle/>
          <a:p>
            <a:pPr eaLnBrk="0" hangingPunct="0">
              <a:lnSpc>
                <a:spcPct val="90000"/>
              </a:lnSpc>
            </a:pPr>
            <a:r>
              <a:rPr lang="en-US" altLang="zh-TW" sz="900" b="1"/>
              <a:t>Africa</a:t>
            </a:r>
          </a:p>
        </p:txBody>
      </p:sp>
      <p:sp>
        <p:nvSpPr>
          <p:cNvPr id="512032" name="Text Box 3"/>
          <p:cNvSpPr txBox="1">
            <a:spLocks noChangeArrowheads="1"/>
          </p:cNvSpPr>
          <p:nvPr/>
        </p:nvSpPr>
        <p:spPr bwMode="auto">
          <a:xfrm>
            <a:off x="9767888" y="3063876"/>
            <a:ext cx="487362" cy="244475"/>
          </a:xfrm>
          <a:prstGeom prst="rect">
            <a:avLst/>
          </a:prstGeom>
          <a:noFill/>
          <a:ln w="9525">
            <a:noFill/>
            <a:miter lim="800000"/>
            <a:headEnd/>
            <a:tailEnd/>
          </a:ln>
        </p:spPr>
        <p:txBody>
          <a:bodyPr wrap="none" lIns="0" tIns="0" rIns="0" bIns="0"/>
          <a:lstStyle/>
          <a:p>
            <a:pPr algn="ctr" eaLnBrk="0" hangingPunct="0">
              <a:lnSpc>
                <a:spcPct val="90000"/>
              </a:lnSpc>
            </a:pPr>
            <a:r>
              <a:rPr lang="en-US" altLang="zh-TW" sz="900" b="1" i="1">
                <a:solidFill>
                  <a:srgbClr val="00A3DB"/>
                </a:solidFill>
              </a:rPr>
              <a:t>PACIFIC</a:t>
            </a:r>
          </a:p>
          <a:p>
            <a:pPr algn="ctr" eaLnBrk="0" hangingPunct="0">
              <a:lnSpc>
                <a:spcPct val="90000"/>
              </a:lnSpc>
            </a:pPr>
            <a:r>
              <a:rPr lang="en-US" altLang="zh-TW" sz="900" b="1" i="1">
                <a:solidFill>
                  <a:srgbClr val="00A3DB"/>
                </a:solidFill>
              </a:rPr>
              <a:t>OCEAN</a:t>
            </a:r>
            <a:endParaRPr lang="en-US" altLang="zh-TW" sz="900" b="1">
              <a:solidFill>
                <a:srgbClr val="00A3DB"/>
              </a:solidFill>
            </a:endParaRPr>
          </a:p>
        </p:txBody>
      </p:sp>
      <p:sp>
        <p:nvSpPr>
          <p:cNvPr id="512033" name="Text Box 3"/>
          <p:cNvSpPr txBox="1">
            <a:spLocks noChangeArrowheads="1"/>
          </p:cNvSpPr>
          <p:nvPr/>
        </p:nvSpPr>
        <p:spPr bwMode="auto">
          <a:xfrm>
            <a:off x="5157789" y="2484439"/>
            <a:ext cx="661987" cy="244475"/>
          </a:xfrm>
          <a:prstGeom prst="rect">
            <a:avLst/>
          </a:prstGeom>
          <a:noFill/>
          <a:ln w="9525">
            <a:noFill/>
            <a:miter lim="800000"/>
            <a:headEnd/>
            <a:tailEnd/>
          </a:ln>
        </p:spPr>
        <p:txBody>
          <a:bodyPr wrap="none" lIns="0" tIns="0" rIns="0" bIns="0"/>
          <a:lstStyle/>
          <a:p>
            <a:pPr eaLnBrk="0" hangingPunct="0">
              <a:lnSpc>
                <a:spcPct val="90000"/>
              </a:lnSpc>
            </a:pPr>
            <a:r>
              <a:rPr lang="en-US" altLang="zh-TW" sz="900" b="1" i="1">
                <a:solidFill>
                  <a:srgbClr val="00A3DB"/>
                </a:solidFill>
              </a:rPr>
              <a:t>ATLANTIC</a:t>
            </a:r>
          </a:p>
          <a:p>
            <a:pPr eaLnBrk="0" hangingPunct="0">
              <a:lnSpc>
                <a:spcPct val="90000"/>
              </a:lnSpc>
            </a:pPr>
            <a:r>
              <a:rPr lang="en-US" altLang="zh-TW" sz="900" b="1" i="1">
                <a:solidFill>
                  <a:srgbClr val="00A3DB"/>
                </a:solidFill>
              </a:rPr>
              <a:t>OCEAN</a:t>
            </a:r>
            <a:endParaRPr lang="en-US" altLang="zh-TW" sz="900" b="1">
              <a:solidFill>
                <a:srgbClr val="00A3DB"/>
              </a:solidFill>
            </a:endParaRPr>
          </a:p>
        </p:txBody>
      </p:sp>
      <p:sp>
        <p:nvSpPr>
          <p:cNvPr id="512034" name="Text Box 3"/>
          <p:cNvSpPr txBox="1">
            <a:spLocks noChangeArrowheads="1"/>
          </p:cNvSpPr>
          <p:nvPr/>
        </p:nvSpPr>
        <p:spPr bwMode="auto">
          <a:xfrm>
            <a:off x="4948238" y="3489325"/>
            <a:ext cx="469900" cy="242888"/>
          </a:xfrm>
          <a:prstGeom prst="rect">
            <a:avLst/>
          </a:prstGeom>
          <a:noFill/>
          <a:ln w="9525">
            <a:noFill/>
            <a:miter lim="800000"/>
            <a:headEnd/>
            <a:tailEnd/>
          </a:ln>
        </p:spPr>
        <p:txBody>
          <a:bodyPr wrap="none" lIns="0" tIns="0" rIns="0" bIns="0"/>
          <a:lstStyle/>
          <a:p>
            <a:pPr eaLnBrk="0" hangingPunct="0">
              <a:lnSpc>
                <a:spcPct val="90000"/>
              </a:lnSpc>
            </a:pPr>
            <a:r>
              <a:rPr lang="en-US" altLang="zh-TW" sz="900" b="1"/>
              <a:t>South</a:t>
            </a:r>
          </a:p>
          <a:p>
            <a:pPr eaLnBrk="0" hangingPunct="0">
              <a:lnSpc>
                <a:spcPct val="90000"/>
              </a:lnSpc>
            </a:pPr>
            <a:r>
              <a:rPr lang="en-US" altLang="zh-TW" sz="900" b="1"/>
              <a:t>America</a:t>
            </a:r>
          </a:p>
        </p:txBody>
      </p:sp>
      <p:sp>
        <p:nvSpPr>
          <p:cNvPr id="512035" name="Text Box 3"/>
          <p:cNvSpPr txBox="1">
            <a:spLocks noChangeArrowheads="1"/>
          </p:cNvSpPr>
          <p:nvPr/>
        </p:nvSpPr>
        <p:spPr bwMode="auto">
          <a:xfrm>
            <a:off x="6221414" y="4184650"/>
            <a:ext cx="619125" cy="242888"/>
          </a:xfrm>
          <a:prstGeom prst="rect">
            <a:avLst/>
          </a:prstGeom>
          <a:noFill/>
          <a:ln w="9525">
            <a:noFill/>
            <a:miter lim="800000"/>
            <a:headEnd/>
            <a:tailEnd/>
          </a:ln>
        </p:spPr>
        <p:txBody>
          <a:bodyPr wrap="none" lIns="0" tIns="0" rIns="0" bIns="0"/>
          <a:lstStyle/>
          <a:p>
            <a:pPr eaLnBrk="0" hangingPunct="0">
              <a:lnSpc>
                <a:spcPct val="90000"/>
              </a:lnSpc>
            </a:pPr>
            <a:r>
              <a:rPr lang="en-US" altLang="zh-TW" sz="900" b="1"/>
              <a:t>Cape of</a:t>
            </a:r>
          </a:p>
          <a:p>
            <a:pPr eaLnBrk="0" hangingPunct="0">
              <a:lnSpc>
                <a:spcPct val="90000"/>
              </a:lnSpc>
            </a:pPr>
            <a:r>
              <a:rPr lang="en-US" altLang="zh-TW" sz="900" b="1"/>
              <a:t>Good Hope</a:t>
            </a:r>
          </a:p>
        </p:txBody>
      </p:sp>
      <p:sp>
        <p:nvSpPr>
          <p:cNvPr id="512036" name="Text Box 3"/>
          <p:cNvSpPr txBox="1">
            <a:spLocks noChangeArrowheads="1"/>
          </p:cNvSpPr>
          <p:nvPr/>
        </p:nvSpPr>
        <p:spPr bwMode="auto">
          <a:xfrm>
            <a:off x="4281489" y="4341814"/>
            <a:ext cx="661987" cy="244475"/>
          </a:xfrm>
          <a:prstGeom prst="rect">
            <a:avLst/>
          </a:prstGeom>
          <a:noFill/>
          <a:ln w="9525">
            <a:noFill/>
            <a:miter lim="800000"/>
            <a:headEnd/>
            <a:tailEnd/>
          </a:ln>
        </p:spPr>
        <p:txBody>
          <a:bodyPr wrap="none" lIns="0" tIns="0" rIns="0" bIns="0"/>
          <a:lstStyle/>
          <a:p>
            <a:pPr eaLnBrk="0" hangingPunct="0">
              <a:lnSpc>
                <a:spcPct val="90000"/>
              </a:lnSpc>
            </a:pPr>
            <a:r>
              <a:rPr lang="en-US" altLang="zh-TW" sz="900" b="1" i="1">
                <a:solidFill>
                  <a:srgbClr val="00A3DB"/>
                </a:solidFill>
              </a:rPr>
              <a:t>PACIFIC</a:t>
            </a:r>
          </a:p>
          <a:p>
            <a:pPr eaLnBrk="0" hangingPunct="0">
              <a:lnSpc>
                <a:spcPct val="90000"/>
              </a:lnSpc>
            </a:pPr>
            <a:r>
              <a:rPr lang="en-US" altLang="zh-TW" sz="900" b="1" i="1">
                <a:solidFill>
                  <a:srgbClr val="00A3DB"/>
                </a:solidFill>
              </a:rPr>
              <a:t>OCEAN</a:t>
            </a:r>
            <a:endParaRPr lang="en-US" altLang="zh-TW" sz="900" b="1">
              <a:solidFill>
                <a:srgbClr val="00A3DB"/>
              </a:solidFill>
            </a:endParaRPr>
          </a:p>
        </p:txBody>
      </p:sp>
      <p:sp>
        <p:nvSpPr>
          <p:cNvPr id="512037" name="Line 37"/>
          <p:cNvSpPr>
            <a:spLocks noChangeShapeType="1"/>
          </p:cNvSpPr>
          <p:nvPr/>
        </p:nvSpPr>
        <p:spPr bwMode="auto">
          <a:xfrm>
            <a:off x="6675438" y="4241800"/>
            <a:ext cx="228600" cy="0"/>
          </a:xfrm>
          <a:prstGeom prst="line">
            <a:avLst/>
          </a:prstGeom>
          <a:noFill/>
          <a:ln w="12700">
            <a:solidFill>
              <a:schemeClr val="tx1"/>
            </a:solidFill>
            <a:round/>
            <a:headEnd/>
            <a:tailEnd/>
          </a:ln>
          <a:effectLst/>
        </p:spPr>
        <p:txBody>
          <a:bodyPr wrap="none" anchor="ctr"/>
          <a:lstStyle/>
          <a:p>
            <a:endParaRPr lang="zh-TW" altLang="en-US"/>
          </a:p>
        </p:txBody>
      </p:sp>
      <p:sp>
        <p:nvSpPr>
          <p:cNvPr id="512038" name="Text Box 3"/>
          <p:cNvSpPr txBox="1">
            <a:spLocks noChangeArrowheads="1"/>
          </p:cNvSpPr>
          <p:nvPr/>
        </p:nvSpPr>
        <p:spPr bwMode="auto">
          <a:xfrm>
            <a:off x="5503863" y="4754564"/>
            <a:ext cx="639762" cy="153987"/>
          </a:xfrm>
          <a:prstGeom prst="rect">
            <a:avLst/>
          </a:prstGeom>
          <a:noFill/>
          <a:ln w="9525">
            <a:noFill/>
            <a:miter lim="800000"/>
            <a:headEnd/>
            <a:tailEnd/>
          </a:ln>
        </p:spPr>
        <p:txBody>
          <a:bodyPr wrap="none" lIns="0" tIns="0" rIns="0" bIns="0"/>
          <a:lstStyle/>
          <a:p>
            <a:pPr eaLnBrk="0" hangingPunct="0">
              <a:lnSpc>
                <a:spcPct val="90000"/>
              </a:lnSpc>
            </a:pPr>
            <a:r>
              <a:rPr lang="en-US" altLang="zh-TW" sz="900" b="1"/>
              <a:t>Cape Horn</a:t>
            </a:r>
          </a:p>
        </p:txBody>
      </p:sp>
      <p:sp>
        <p:nvSpPr>
          <p:cNvPr id="512039" name="Text Box 3"/>
          <p:cNvSpPr txBox="1">
            <a:spLocks noChangeArrowheads="1"/>
          </p:cNvSpPr>
          <p:nvPr/>
        </p:nvSpPr>
        <p:spPr bwMode="auto">
          <a:xfrm>
            <a:off x="4302125" y="4941889"/>
            <a:ext cx="965200" cy="153987"/>
          </a:xfrm>
          <a:prstGeom prst="rect">
            <a:avLst/>
          </a:prstGeom>
          <a:noFill/>
          <a:ln w="9525">
            <a:noFill/>
            <a:miter lim="800000"/>
            <a:headEnd/>
            <a:tailEnd/>
          </a:ln>
        </p:spPr>
        <p:txBody>
          <a:bodyPr wrap="none" lIns="0" tIns="0" rIns="0" bIns="0"/>
          <a:lstStyle/>
          <a:p>
            <a:pPr eaLnBrk="0" hangingPunct="0">
              <a:lnSpc>
                <a:spcPct val="90000"/>
              </a:lnSpc>
            </a:pPr>
            <a:r>
              <a:rPr lang="en-US" altLang="zh-TW" sz="900" b="1"/>
              <a:t>Tierra del Fuego</a:t>
            </a:r>
          </a:p>
        </p:txBody>
      </p:sp>
      <p:sp>
        <p:nvSpPr>
          <p:cNvPr id="512040" name="Line 40"/>
          <p:cNvSpPr>
            <a:spLocks noChangeShapeType="1"/>
          </p:cNvSpPr>
          <p:nvPr/>
        </p:nvSpPr>
        <p:spPr bwMode="auto">
          <a:xfrm flipV="1">
            <a:off x="5054601" y="4783138"/>
            <a:ext cx="28575" cy="169862"/>
          </a:xfrm>
          <a:prstGeom prst="line">
            <a:avLst/>
          </a:prstGeom>
          <a:noFill/>
          <a:ln w="12700">
            <a:solidFill>
              <a:schemeClr val="tx1"/>
            </a:solidFill>
            <a:round/>
            <a:headEnd/>
            <a:tailEnd/>
          </a:ln>
          <a:effectLst/>
        </p:spPr>
        <p:txBody>
          <a:bodyPr wrap="none" anchor="ctr"/>
          <a:lstStyle/>
          <a:p>
            <a:endParaRPr lang="zh-TW" altLang="en-US"/>
          </a:p>
        </p:txBody>
      </p:sp>
      <p:sp>
        <p:nvSpPr>
          <p:cNvPr id="512041" name="Line 41"/>
          <p:cNvSpPr>
            <a:spLocks noChangeShapeType="1"/>
          </p:cNvSpPr>
          <p:nvPr/>
        </p:nvSpPr>
        <p:spPr bwMode="auto">
          <a:xfrm>
            <a:off x="5257800" y="4821238"/>
            <a:ext cx="215900" cy="0"/>
          </a:xfrm>
          <a:prstGeom prst="line">
            <a:avLst/>
          </a:prstGeom>
          <a:noFill/>
          <a:ln w="12700">
            <a:solidFill>
              <a:schemeClr val="tx1"/>
            </a:solidFill>
            <a:round/>
            <a:headEnd/>
            <a:tailEnd/>
          </a:ln>
          <a:effectLst/>
        </p:spPr>
        <p:txBody>
          <a:bodyPr wrap="none" anchor="ctr"/>
          <a:lstStyle/>
          <a:p>
            <a:endParaRPr lang="zh-TW" altLang="en-US"/>
          </a:p>
        </p:txBody>
      </p:sp>
      <p:sp>
        <p:nvSpPr>
          <p:cNvPr id="512042" name="Text Box 3"/>
          <p:cNvSpPr txBox="1">
            <a:spLocks noChangeArrowheads="1"/>
          </p:cNvSpPr>
          <p:nvPr/>
        </p:nvSpPr>
        <p:spPr bwMode="auto">
          <a:xfrm rot="-5128325">
            <a:off x="4837907" y="3944144"/>
            <a:ext cx="377825" cy="153988"/>
          </a:xfrm>
          <a:prstGeom prst="rect">
            <a:avLst/>
          </a:prstGeom>
          <a:noFill/>
          <a:ln w="9525">
            <a:noFill/>
            <a:miter lim="800000"/>
            <a:headEnd/>
            <a:tailEnd/>
          </a:ln>
        </p:spPr>
        <p:txBody>
          <a:bodyPr wrap="none" lIns="0" tIns="0" rIns="0" bIns="0"/>
          <a:lstStyle/>
          <a:p>
            <a:pPr eaLnBrk="0" hangingPunct="0">
              <a:lnSpc>
                <a:spcPct val="90000"/>
              </a:lnSpc>
            </a:pPr>
            <a:r>
              <a:rPr lang="en-US" altLang="zh-TW" sz="900" b="1"/>
              <a:t>Andes</a:t>
            </a:r>
          </a:p>
        </p:txBody>
      </p:sp>
      <p:sp>
        <p:nvSpPr>
          <p:cNvPr id="512043" name="Text Box 3"/>
          <p:cNvSpPr txBox="1">
            <a:spLocks noChangeArrowheads="1"/>
          </p:cNvSpPr>
          <p:nvPr/>
        </p:nvSpPr>
        <p:spPr bwMode="auto">
          <a:xfrm>
            <a:off x="9255126" y="3976688"/>
            <a:ext cx="550863" cy="150812"/>
          </a:xfrm>
          <a:prstGeom prst="rect">
            <a:avLst/>
          </a:prstGeom>
          <a:noFill/>
          <a:ln w="9525">
            <a:noFill/>
            <a:miter lim="800000"/>
            <a:headEnd/>
            <a:tailEnd/>
          </a:ln>
        </p:spPr>
        <p:txBody>
          <a:bodyPr wrap="none" lIns="0" tIns="0" rIns="0" bIns="0"/>
          <a:lstStyle/>
          <a:p>
            <a:pPr eaLnBrk="0" hangingPunct="0">
              <a:lnSpc>
                <a:spcPct val="90000"/>
              </a:lnSpc>
            </a:pPr>
            <a:r>
              <a:rPr lang="en-US" altLang="zh-TW" sz="900" b="1"/>
              <a:t>Australia</a:t>
            </a:r>
          </a:p>
        </p:txBody>
      </p:sp>
      <p:sp>
        <p:nvSpPr>
          <p:cNvPr id="512044" name="Text Box 3"/>
          <p:cNvSpPr txBox="1">
            <a:spLocks noChangeArrowheads="1"/>
          </p:cNvSpPr>
          <p:nvPr/>
        </p:nvSpPr>
        <p:spPr bwMode="auto">
          <a:xfrm>
            <a:off x="9261476" y="4751388"/>
            <a:ext cx="550863" cy="150812"/>
          </a:xfrm>
          <a:prstGeom prst="rect">
            <a:avLst/>
          </a:prstGeom>
          <a:noFill/>
          <a:ln w="9525">
            <a:noFill/>
            <a:miter lim="800000"/>
            <a:headEnd/>
            <a:tailEnd/>
          </a:ln>
        </p:spPr>
        <p:txBody>
          <a:bodyPr wrap="none" lIns="0" tIns="0" rIns="0" bIns="0"/>
          <a:lstStyle/>
          <a:p>
            <a:pPr eaLnBrk="0" hangingPunct="0">
              <a:lnSpc>
                <a:spcPct val="90000"/>
              </a:lnSpc>
            </a:pPr>
            <a:r>
              <a:rPr lang="en-US" altLang="zh-TW" sz="900" b="1"/>
              <a:t>Tasmania</a:t>
            </a:r>
          </a:p>
        </p:txBody>
      </p:sp>
      <p:sp>
        <p:nvSpPr>
          <p:cNvPr id="512045" name="Text Box 3"/>
          <p:cNvSpPr txBox="1">
            <a:spLocks noChangeArrowheads="1"/>
          </p:cNvSpPr>
          <p:nvPr/>
        </p:nvSpPr>
        <p:spPr bwMode="auto">
          <a:xfrm>
            <a:off x="9848851" y="4922838"/>
            <a:ext cx="442913" cy="252412"/>
          </a:xfrm>
          <a:prstGeom prst="rect">
            <a:avLst/>
          </a:prstGeom>
          <a:noFill/>
          <a:ln w="9525">
            <a:noFill/>
            <a:miter lim="800000"/>
            <a:headEnd/>
            <a:tailEnd/>
          </a:ln>
        </p:spPr>
        <p:txBody>
          <a:bodyPr wrap="none" lIns="0" tIns="0" rIns="0" bIns="0"/>
          <a:lstStyle/>
          <a:p>
            <a:pPr eaLnBrk="0" hangingPunct="0">
              <a:lnSpc>
                <a:spcPct val="90000"/>
              </a:lnSpc>
            </a:pPr>
            <a:r>
              <a:rPr lang="en-US" altLang="zh-TW" sz="900" b="1"/>
              <a:t>New</a:t>
            </a:r>
          </a:p>
          <a:p>
            <a:pPr eaLnBrk="0" hangingPunct="0">
              <a:lnSpc>
                <a:spcPct val="90000"/>
              </a:lnSpc>
            </a:pPr>
            <a:r>
              <a:rPr lang="en-US" altLang="zh-TW" sz="900" b="1"/>
              <a:t>Zealand</a:t>
            </a:r>
          </a:p>
        </p:txBody>
      </p:sp>
      <p:sp>
        <p:nvSpPr>
          <p:cNvPr id="512046" name="Line 46"/>
          <p:cNvSpPr>
            <a:spLocks noChangeShapeType="1"/>
          </p:cNvSpPr>
          <p:nvPr/>
        </p:nvSpPr>
        <p:spPr bwMode="auto">
          <a:xfrm flipV="1">
            <a:off x="10131426" y="4416425"/>
            <a:ext cx="117475" cy="546100"/>
          </a:xfrm>
          <a:prstGeom prst="line">
            <a:avLst/>
          </a:prstGeom>
          <a:noFill/>
          <a:ln w="12700">
            <a:solidFill>
              <a:schemeClr val="tx1"/>
            </a:solidFill>
            <a:round/>
            <a:headEnd/>
            <a:tailEnd/>
          </a:ln>
          <a:effectLst/>
        </p:spPr>
        <p:txBody>
          <a:bodyPr wrap="none" anchor="ctr"/>
          <a:lstStyle/>
          <a:p>
            <a:endParaRPr lang="zh-TW" altLang="en-US"/>
          </a:p>
        </p:txBody>
      </p:sp>
      <p:sp>
        <p:nvSpPr>
          <p:cNvPr id="512047" name="Line 47"/>
          <p:cNvSpPr>
            <a:spLocks noChangeShapeType="1"/>
          </p:cNvSpPr>
          <p:nvPr/>
        </p:nvSpPr>
        <p:spPr bwMode="auto">
          <a:xfrm flipH="1">
            <a:off x="9556750" y="4524376"/>
            <a:ext cx="31750" cy="238125"/>
          </a:xfrm>
          <a:prstGeom prst="line">
            <a:avLst/>
          </a:prstGeom>
          <a:noFill/>
          <a:ln w="12700">
            <a:solidFill>
              <a:schemeClr val="tx1"/>
            </a:solidFill>
            <a:round/>
            <a:headEnd/>
            <a:tailEnd/>
          </a:ln>
          <a:effectLst/>
        </p:spPr>
        <p:txBody>
          <a:bodyPr wrap="none" anchor="ctr"/>
          <a:lstStyle/>
          <a:p>
            <a:endParaRPr lang="zh-TW" altLang="en-US"/>
          </a:p>
        </p:txBody>
      </p:sp>
      <p:sp>
        <p:nvSpPr>
          <p:cNvPr id="47" name="TextBox 46"/>
          <p:cNvSpPr txBox="1"/>
          <p:nvPr/>
        </p:nvSpPr>
        <p:spPr>
          <a:xfrm>
            <a:off x="5157789" y="5632451"/>
            <a:ext cx="2910027" cy="523220"/>
          </a:xfrm>
          <a:prstGeom prst="rect">
            <a:avLst/>
          </a:prstGeom>
          <a:noFill/>
        </p:spPr>
        <p:txBody>
          <a:bodyPr wrap="none" rtlCol="0">
            <a:spAutoFit/>
          </a:bodyPr>
          <a:lstStyle/>
          <a:p>
            <a:r>
              <a:rPr lang="en-US" altLang="zh-TW" sz="2800" dirty="0"/>
              <a:t>The Beagle Voyage</a:t>
            </a:r>
            <a:endParaRPr lang="zh-TW" altLang="en-US" sz="2800" dirty="0"/>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1" name="Picture 1" descr="20p443_f06_C.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759076" y="244475"/>
            <a:ext cx="6670675" cy="6369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1673320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dirty="0" smtClean="0"/>
              <a:t>Content</a:t>
            </a:r>
            <a:endParaRPr lang="zh-TW" altLang="en-US" dirty="0"/>
          </a:p>
        </p:txBody>
      </p:sp>
      <p:sp>
        <p:nvSpPr>
          <p:cNvPr id="3" name="Content Placeholder 2"/>
          <p:cNvSpPr>
            <a:spLocks noGrp="1"/>
          </p:cNvSpPr>
          <p:nvPr>
            <p:ph idx="1"/>
          </p:nvPr>
        </p:nvSpPr>
        <p:spPr/>
        <p:txBody>
          <a:bodyPr/>
          <a:lstStyle/>
          <a:p>
            <a:r>
              <a:rPr lang="en-US" altLang="zh-TW" dirty="0" smtClean="0"/>
              <a:t>The development of the evolutionary theory</a:t>
            </a:r>
          </a:p>
          <a:p>
            <a:r>
              <a:rPr lang="en-US" altLang="zh-TW" dirty="0" smtClean="0"/>
              <a:t>Charles Darwin and Natural selection</a:t>
            </a:r>
          </a:p>
          <a:p>
            <a:r>
              <a:rPr lang="en-US" altLang="zh-TW" dirty="0" smtClean="0"/>
              <a:t>Evidence for evolution</a:t>
            </a:r>
          </a:p>
          <a:p>
            <a:r>
              <a:rPr lang="en-US" altLang="zh-TW" dirty="0" smtClean="0"/>
              <a:t>Formation of new species</a:t>
            </a:r>
          </a:p>
          <a:p>
            <a:pPr lvl="1"/>
            <a:endParaRPr lang="en-US" altLang="zh-TW" dirty="0" smtClean="0"/>
          </a:p>
          <a:p>
            <a:endParaRPr lang="zh-TW" altLang="en-US"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3" name="Picture 1" descr="20p444_f07_C.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11424" y="1268760"/>
            <a:ext cx="10679966" cy="4320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2205701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9" name="Picture 1" descr="20p444_f08_C.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655764" y="333375"/>
            <a:ext cx="8880475" cy="6180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4138280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7" name="Picture 1" descr="20p445_f09_C.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79376" y="1628800"/>
            <a:ext cx="11340298" cy="3672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4585603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descr="Darwin's homeçåçæå°çµæ"/>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32810" y="3125704"/>
            <a:ext cx="6635190" cy="3732296"/>
          </a:xfrm>
          <a:prstGeom prst="rect">
            <a:avLst/>
          </a:prstGeom>
          <a:noFill/>
          <a:extLst>
            <a:ext uri="{909E8E84-426E-40DD-AFC4-6F175D3DCCD1}">
              <a14:hiddenFill xmlns:a14="http://schemas.microsoft.com/office/drawing/2010/main">
                <a:solidFill>
                  <a:srgbClr val="FFFFFF"/>
                </a:solidFill>
              </a14:hiddenFill>
            </a:ext>
          </a:extLst>
        </p:spPr>
      </p:pic>
      <p:sp>
        <p:nvSpPr>
          <p:cNvPr id="2" name="AutoShape 4" descr="Darwin's homeçåçæå°çµæ"/>
          <p:cNvSpPr>
            <a:spLocks noChangeAspect="1" noChangeArrowheads="1"/>
          </p:cNvSpPr>
          <p:nvPr/>
        </p:nvSpPr>
        <p:spPr bwMode="auto">
          <a:xfrm>
            <a:off x="1679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486" name="Picture 6" descr="Darwin's homeçåçæå°çµæ"/>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1" y="-89297"/>
            <a:ext cx="4283968" cy="321500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6083774" y="1124744"/>
            <a:ext cx="4244047" cy="1077218"/>
          </a:xfrm>
          <a:prstGeom prst="rect">
            <a:avLst/>
          </a:prstGeom>
          <a:noFill/>
        </p:spPr>
        <p:txBody>
          <a:bodyPr wrap="none" rtlCol="0">
            <a:spAutoFit/>
          </a:bodyPr>
          <a:lstStyle/>
          <a:p>
            <a:r>
              <a:rPr lang="en-US" sz="3200" dirty="0"/>
              <a:t>Down House,</a:t>
            </a:r>
          </a:p>
          <a:p>
            <a:r>
              <a:rPr lang="en-US" sz="3200" dirty="0"/>
              <a:t>Home of Charles Darwin</a:t>
            </a:r>
          </a:p>
        </p:txBody>
      </p:sp>
    </p:spTree>
    <p:extLst>
      <p:ext uri="{BB962C8B-B14F-4D97-AF65-F5344CB8AC3E}">
        <p14:creationId xmlns:p14="http://schemas.microsoft.com/office/powerpoint/2010/main" val="258299416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dirty="0" smtClean="0">
                <a:ea typeface="新細明體" charset="-120"/>
              </a:rPr>
              <a:t>Darwin’s theory of evolution</a:t>
            </a:r>
            <a:endParaRPr lang="zh-TW" altLang="en-US" dirty="0"/>
          </a:p>
        </p:txBody>
      </p:sp>
      <p:sp>
        <p:nvSpPr>
          <p:cNvPr id="3" name="Content Placeholder 2"/>
          <p:cNvSpPr>
            <a:spLocks noGrp="1"/>
          </p:cNvSpPr>
          <p:nvPr>
            <p:ph idx="1"/>
          </p:nvPr>
        </p:nvSpPr>
        <p:spPr>
          <a:xfrm>
            <a:off x="695400" y="2060848"/>
            <a:ext cx="6278488" cy="1368152"/>
          </a:xfrm>
        </p:spPr>
        <p:txBody>
          <a:bodyPr>
            <a:normAutofit lnSpcReduction="10000"/>
          </a:bodyPr>
          <a:lstStyle/>
          <a:p>
            <a:pPr marL="304800" lvl="1" indent="-303213">
              <a:lnSpc>
                <a:spcPct val="90000"/>
              </a:lnSpc>
              <a:buSzPct val="50000"/>
              <a:buFont typeface="Wingdings" pitchFamily="2" charset="2"/>
              <a:buChar char="l"/>
            </a:pPr>
            <a:r>
              <a:rPr lang="en-US" altLang="zh-TW" sz="3200" dirty="0" smtClean="0">
                <a:ea typeface="新細明體" charset="-120"/>
                <a:cs typeface="Times New Roman" pitchFamily="84" charset="0"/>
              </a:rPr>
              <a:t>In 1859, Darwin published </a:t>
            </a:r>
            <a:r>
              <a:rPr lang="en-US" altLang="zh-TW" sz="3200" i="1" dirty="0" smtClean="0">
                <a:ea typeface="新細明體" charset="-120"/>
                <a:cs typeface="Times New Roman" pitchFamily="84" charset="0"/>
              </a:rPr>
              <a:t>On the Origin of Species by Means of Natural Selection</a:t>
            </a:r>
            <a:endParaRPr lang="en-US" altLang="zh-TW" sz="3200" dirty="0" smtClean="0">
              <a:ea typeface="新細明體" charset="-120"/>
              <a:cs typeface="Times New Roman" pitchFamily="84" charset="0"/>
            </a:endParaRPr>
          </a:p>
          <a:p>
            <a:endParaRPr lang="zh-TW" altLang="en-US" dirty="0"/>
          </a:p>
        </p:txBody>
      </p:sp>
      <p:pic>
        <p:nvPicPr>
          <p:cNvPr id="58372" name="Picture 4" descr="http://library.sc.edu/zellatest/vicwriters/images/origin1b.jpg"/>
          <p:cNvPicPr>
            <a:picLocks noChangeAspect="1" noChangeArrowheads="1"/>
          </p:cNvPicPr>
          <p:nvPr/>
        </p:nvPicPr>
        <p:blipFill>
          <a:blip r:embed="rId2" cstate="print"/>
          <a:srcRect/>
          <a:stretch>
            <a:fillRect/>
          </a:stretch>
        </p:blipFill>
        <p:spPr bwMode="auto">
          <a:xfrm>
            <a:off x="7392144" y="1628800"/>
            <a:ext cx="2936059" cy="4714131"/>
          </a:xfrm>
          <a:prstGeom prst="rect">
            <a:avLst/>
          </a:prstGeom>
          <a:noFill/>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dirty="0" smtClean="0"/>
              <a:t>What is natural selection?</a:t>
            </a:r>
            <a:endParaRPr lang="zh-TW" altLang="en-US" dirty="0"/>
          </a:p>
        </p:txBody>
      </p:sp>
      <p:sp>
        <p:nvSpPr>
          <p:cNvPr id="3" name="Content Placeholder 2"/>
          <p:cNvSpPr>
            <a:spLocks noGrp="1"/>
          </p:cNvSpPr>
          <p:nvPr>
            <p:ph sz="half" idx="1"/>
          </p:nvPr>
        </p:nvSpPr>
        <p:spPr>
          <a:xfrm>
            <a:off x="695400" y="1600200"/>
            <a:ext cx="6480720" cy="4997152"/>
          </a:xfrm>
        </p:spPr>
        <p:txBody>
          <a:bodyPr>
            <a:normAutofit/>
          </a:bodyPr>
          <a:lstStyle/>
          <a:p>
            <a:pPr marL="304800" lvl="2" indent="-301625">
              <a:lnSpc>
                <a:spcPct val="90000"/>
              </a:lnSpc>
              <a:buSzPct val="50000"/>
              <a:buFont typeface="Wingdings" pitchFamily="2" charset="2"/>
              <a:buChar char="l"/>
            </a:pPr>
            <a:r>
              <a:rPr lang="en-US" altLang="zh-TW" sz="2800" dirty="0">
                <a:ea typeface="新細明體" charset="-120"/>
                <a:cs typeface="Times New Roman" pitchFamily="84" charset="0"/>
              </a:rPr>
              <a:t>Darwin recognized the connection between</a:t>
            </a:r>
          </a:p>
          <a:p>
            <a:pPr marL="812800" lvl="3" indent="-368300">
              <a:lnSpc>
                <a:spcPct val="90000"/>
              </a:lnSpc>
            </a:pPr>
            <a:r>
              <a:rPr lang="en-US" altLang="zh-TW" sz="2800" dirty="0">
                <a:ea typeface="新細明體" charset="-120"/>
                <a:cs typeface="Times New Roman" pitchFamily="84" charset="0"/>
              </a:rPr>
              <a:t>natural selection and</a:t>
            </a:r>
          </a:p>
          <a:p>
            <a:pPr marL="812800" lvl="3" indent="-368300">
              <a:lnSpc>
                <a:spcPct val="90000"/>
              </a:lnSpc>
            </a:pPr>
            <a:r>
              <a:rPr lang="en-US" altLang="zh-TW" sz="2800" dirty="0">
                <a:ea typeface="新細明體" charset="-120"/>
                <a:cs typeface="Times New Roman" pitchFamily="84" charset="0"/>
              </a:rPr>
              <a:t>the capacity of organisms to over reproduce</a:t>
            </a:r>
          </a:p>
          <a:p>
            <a:pPr marL="812800" lvl="3" indent="-368300">
              <a:lnSpc>
                <a:spcPct val="90000"/>
              </a:lnSpc>
            </a:pPr>
            <a:endParaRPr lang="en-US" altLang="zh-TW" sz="2800" dirty="0">
              <a:ea typeface="新細明體" charset="-120"/>
              <a:cs typeface="Times New Roman" pitchFamily="84" charset="0"/>
            </a:endParaRPr>
          </a:p>
          <a:p>
            <a:pPr marL="304800" lvl="2" indent="-301625">
              <a:lnSpc>
                <a:spcPct val="90000"/>
              </a:lnSpc>
              <a:buSzPct val="50000"/>
              <a:buFont typeface="Wingdings" pitchFamily="2" charset="2"/>
              <a:buChar char="l"/>
            </a:pPr>
            <a:r>
              <a:rPr lang="en-US" altLang="zh-TW" sz="2800" dirty="0">
                <a:ea typeface="新細明體" charset="-120"/>
                <a:cs typeface="Times New Roman" pitchFamily="84" charset="0"/>
              </a:rPr>
              <a:t>An essay written in 1798 by the economist Thomas Malthus argued that human suffering was the consequence of human populations increasing faster than essential resources</a:t>
            </a:r>
          </a:p>
          <a:p>
            <a:endParaRPr lang="zh-TW" altLang="en-US" dirty="0"/>
          </a:p>
        </p:txBody>
      </p:sp>
      <p:sp>
        <p:nvSpPr>
          <p:cNvPr id="6" name="Content Placeholder 5"/>
          <p:cNvSpPr>
            <a:spLocks noGrp="1"/>
          </p:cNvSpPr>
          <p:nvPr>
            <p:ph sz="half" idx="2"/>
          </p:nvPr>
        </p:nvSpPr>
        <p:spPr/>
        <p:txBody>
          <a:bodyPr>
            <a:normAutofit/>
          </a:bodyPr>
          <a:lstStyle/>
          <a:p>
            <a:endParaRPr lang="zh-TW" altLang="en-US"/>
          </a:p>
        </p:txBody>
      </p:sp>
      <p:pic>
        <p:nvPicPr>
          <p:cNvPr id="57346" name="Picture 2" descr="http://img2.imagesbn.com/images/119790000/119798846.JPG"/>
          <p:cNvPicPr>
            <a:picLocks noChangeAspect="1" noChangeArrowheads="1"/>
          </p:cNvPicPr>
          <p:nvPr/>
        </p:nvPicPr>
        <p:blipFill>
          <a:blip r:embed="rId2" cstate="print"/>
          <a:srcRect/>
          <a:stretch>
            <a:fillRect/>
          </a:stretch>
        </p:blipFill>
        <p:spPr bwMode="auto">
          <a:xfrm>
            <a:off x="7896200" y="1434175"/>
            <a:ext cx="3168352" cy="4752527"/>
          </a:xfrm>
          <a:prstGeom prst="rect">
            <a:avLst/>
          </a:prstGeom>
          <a:noFill/>
        </p:spPr>
      </p:pic>
      <p:sp>
        <p:nvSpPr>
          <p:cNvPr id="4" name="Rectangle 3"/>
          <p:cNvSpPr/>
          <p:nvPr/>
        </p:nvSpPr>
        <p:spPr>
          <a:xfrm>
            <a:off x="8760296" y="6261076"/>
            <a:ext cx="1730089" cy="307777"/>
          </a:xfrm>
          <a:prstGeom prst="rect">
            <a:avLst/>
          </a:prstGeom>
        </p:spPr>
        <p:txBody>
          <a:bodyPr wrap="none">
            <a:spAutoFit/>
          </a:bodyPr>
          <a:lstStyle/>
          <a:p>
            <a:r>
              <a:rPr lang="en-US" altLang="zh-HK" sz="1400" dirty="0"/>
              <a:t>barnesandnoble.com</a:t>
            </a: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dirty="0" smtClean="0"/>
              <a:t>What is natural selection?</a:t>
            </a:r>
            <a:endParaRPr lang="zh-TW" altLang="en-US" dirty="0"/>
          </a:p>
        </p:txBody>
      </p:sp>
      <p:sp>
        <p:nvSpPr>
          <p:cNvPr id="3" name="Content Placeholder 2"/>
          <p:cNvSpPr>
            <a:spLocks noGrp="1"/>
          </p:cNvSpPr>
          <p:nvPr>
            <p:ph idx="1"/>
          </p:nvPr>
        </p:nvSpPr>
        <p:spPr>
          <a:xfrm>
            <a:off x="911424" y="1600200"/>
            <a:ext cx="10369152" cy="4925144"/>
          </a:xfrm>
        </p:spPr>
        <p:txBody>
          <a:bodyPr>
            <a:normAutofit/>
          </a:bodyPr>
          <a:lstStyle/>
          <a:p>
            <a:pPr marL="304800" lvl="2" indent="-301625">
              <a:buSzPct val="50000"/>
              <a:buFont typeface="Wingdings" pitchFamily="2" charset="2"/>
              <a:buChar char="l"/>
            </a:pPr>
            <a:r>
              <a:rPr lang="en-US" altLang="zh-TW" sz="3200" dirty="0">
                <a:ea typeface="新細明體" charset="-120"/>
                <a:cs typeface="Times New Roman" pitchFamily="84" charset="0"/>
              </a:rPr>
              <a:t>Organisms</a:t>
            </a:r>
          </a:p>
          <a:p>
            <a:pPr marL="812800" lvl="3" indent="-368300"/>
            <a:r>
              <a:rPr lang="en-US" altLang="zh-TW" sz="2800" dirty="0">
                <a:ea typeface="新細明體" charset="-120"/>
                <a:cs typeface="Times New Roman" pitchFamily="84" charset="0"/>
              </a:rPr>
              <a:t>vary in many traits</a:t>
            </a:r>
          </a:p>
          <a:p>
            <a:pPr marL="812800" lvl="3" indent="-368300"/>
            <a:r>
              <a:rPr lang="en-US" altLang="zh-TW" sz="2800" dirty="0">
                <a:ea typeface="新細明體" charset="-120"/>
                <a:cs typeface="Times New Roman" pitchFamily="84" charset="0"/>
              </a:rPr>
              <a:t>produce more offspring than the environment can support</a:t>
            </a:r>
          </a:p>
          <a:p>
            <a:pPr marL="812800" lvl="3" indent="-368300"/>
            <a:r>
              <a:rPr lang="en-US" altLang="zh-TW" sz="2800" dirty="0">
                <a:ea typeface="新細明體" charset="-120"/>
                <a:cs typeface="Times New Roman" pitchFamily="84" charset="0"/>
              </a:rPr>
              <a:t>organisms with traits that increase their chance of surviving and reproducing in their environment tend to leave more offspring than others</a:t>
            </a:r>
          </a:p>
          <a:p>
            <a:pPr marL="812800" lvl="3" indent="-368300"/>
            <a:r>
              <a:rPr lang="en-US" altLang="zh-TW" sz="2800" dirty="0">
                <a:ea typeface="新細明體" charset="-120"/>
                <a:cs typeface="Times New Roman" pitchFamily="84" charset="0"/>
              </a:rPr>
              <a:t>this unequal reproduction will lead to the accumulation of favorable traits in a population over generations</a:t>
            </a:r>
          </a:p>
          <a:p>
            <a:pPr marL="812800" lvl="3" indent="-368300"/>
            <a:endParaRPr lang="en-US" altLang="zh-TW" sz="2400" dirty="0">
              <a:ea typeface="新細明體" charset="-120"/>
              <a:cs typeface="Times New Roman" pitchFamily="84" charset="0"/>
            </a:endParaRPr>
          </a:p>
          <a:p>
            <a:endParaRPr lang="zh-TW" altLang="en-US" dirty="0"/>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6450" name="Picture 11" descr="13_UN01ReviewConcepts-U"/>
          <p:cNvPicPr>
            <a:picLocks noChangeAspect="1" noChangeArrowheads="1"/>
          </p:cNvPicPr>
          <p:nvPr/>
        </p:nvPicPr>
        <p:blipFill>
          <a:blip r:embed="rId3" cstate="print"/>
          <a:srcRect/>
          <a:stretch>
            <a:fillRect/>
          </a:stretch>
        </p:blipFill>
        <p:spPr bwMode="auto">
          <a:xfrm>
            <a:off x="978277" y="1874840"/>
            <a:ext cx="10086275" cy="3105150"/>
          </a:xfrm>
          <a:prstGeom prst="rect">
            <a:avLst/>
          </a:prstGeom>
          <a:noFill/>
          <a:ln w="9525">
            <a:noFill/>
            <a:miter lim="800000"/>
            <a:headEnd/>
            <a:tailEnd/>
          </a:ln>
        </p:spPr>
      </p:pic>
      <p:sp>
        <p:nvSpPr>
          <p:cNvPr id="616452" name="Text Box 3"/>
          <p:cNvSpPr txBox="1">
            <a:spLocks noChangeArrowheads="1"/>
          </p:cNvSpPr>
          <p:nvPr/>
        </p:nvSpPr>
        <p:spPr bwMode="auto">
          <a:xfrm>
            <a:off x="1359366" y="2023136"/>
            <a:ext cx="2312988" cy="636587"/>
          </a:xfrm>
          <a:prstGeom prst="rect">
            <a:avLst/>
          </a:prstGeom>
          <a:noFill/>
          <a:ln w="9525">
            <a:noFill/>
            <a:miter lim="800000"/>
            <a:headEnd/>
            <a:tailEnd/>
          </a:ln>
        </p:spPr>
        <p:txBody>
          <a:bodyPr wrap="none" lIns="0" tIns="0" rIns="0" bIns="0"/>
          <a:lstStyle/>
          <a:p>
            <a:pPr algn="ctr" eaLnBrk="0" hangingPunct="0"/>
            <a:r>
              <a:rPr lang="en-US" altLang="zh-TW" sz="2000" b="1" dirty="0"/>
              <a:t>Heritable variations</a:t>
            </a:r>
          </a:p>
          <a:p>
            <a:pPr algn="ctr" eaLnBrk="0" hangingPunct="0"/>
            <a:r>
              <a:rPr lang="en-US" altLang="zh-TW" sz="2000" b="1" dirty="0"/>
              <a:t>in individuals</a:t>
            </a:r>
          </a:p>
        </p:txBody>
      </p:sp>
      <p:sp>
        <p:nvSpPr>
          <p:cNvPr id="616453" name="Text Box 3"/>
          <p:cNvSpPr txBox="1">
            <a:spLocks noChangeArrowheads="1"/>
          </p:cNvSpPr>
          <p:nvPr/>
        </p:nvSpPr>
        <p:spPr bwMode="auto">
          <a:xfrm>
            <a:off x="5229225" y="1874839"/>
            <a:ext cx="1709738" cy="306387"/>
          </a:xfrm>
          <a:prstGeom prst="rect">
            <a:avLst/>
          </a:prstGeom>
          <a:noFill/>
          <a:ln w="9525">
            <a:noFill/>
            <a:miter lim="800000"/>
            <a:headEnd/>
            <a:tailEnd/>
          </a:ln>
        </p:spPr>
        <p:txBody>
          <a:bodyPr wrap="none" lIns="0" tIns="0" rIns="0" bIns="0"/>
          <a:lstStyle/>
          <a:p>
            <a:pPr algn="ctr" eaLnBrk="0" hangingPunct="0"/>
            <a:r>
              <a:rPr lang="en-US" altLang="zh-TW" sz="2000" b="1"/>
              <a:t>Observations</a:t>
            </a:r>
          </a:p>
        </p:txBody>
      </p:sp>
      <p:sp>
        <p:nvSpPr>
          <p:cNvPr id="616454" name="Text Box 3"/>
          <p:cNvSpPr txBox="1">
            <a:spLocks noChangeArrowheads="1"/>
          </p:cNvSpPr>
          <p:nvPr/>
        </p:nvSpPr>
        <p:spPr bwMode="auto">
          <a:xfrm>
            <a:off x="5229225" y="2897189"/>
            <a:ext cx="1709738" cy="306387"/>
          </a:xfrm>
          <a:prstGeom prst="rect">
            <a:avLst/>
          </a:prstGeom>
          <a:noFill/>
          <a:ln w="9525">
            <a:noFill/>
            <a:miter lim="800000"/>
            <a:headEnd/>
            <a:tailEnd/>
          </a:ln>
        </p:spPr>
        <p:txBody>
          <a:bodyPr wrap="none" lIns="0" tIns="0" rIns="0" bIns="0"/>
          <a:lstStyle/>
          <a:p>
            <a:pPr algn="ctr" eaLnBrk="0" hangingPunct="0"/>
            <a:r>
              <a:rPr lang="en-US" altLang="zh-TW" sz="2000" b="1"/>
              <a:t>Inferences</a:t>
            </a:r>
          </a:p>
        </p:txBody>
      </p:sp>
      <p:sp>
        <p:nvSpPr>
          <p:cNvPr id="616455" name="Text Box 3"/>
          <p:cNvSpPr txBox="1">
            <a:spLocks noChangeArrowheads="1"/>
          </p:cNvSpPr>
          <p:nvPr/>
        </p:nvSpPr>
        <p:spPr bwMode="auto">
          <a:xfrm>
            <a:off x="5794375" y="3836989"/>
            <a:ext cx="623888" cy="306387"/>
          </a:xfrm>
          <a:prstGeom prst="rect">
            <a:avLst/>
          </a:prstGeom>
          <a:noFill/>
          <a:ln w="9525">
            <a:noFill/>
            <a:miter lim="800000"/>
            <a:headEnd/>
            <a:tailEnd/>
          </a:ln>
        </p:spPr>
        <p:txBody>
          <a:bodyPr wrap="none" lIns="0" tIns="0" rIns="0" bIns="0"/>
          <a:lstStyle/>
          <a:p>
            <a:pPr algn="ctr" eaLnBrk="0" hangingPunct="0"/>
            <a:r>
              <a:rPr lang="en-US" altLang="zh-TW" sz="2000" b="1"/>
              <a:t>and</a:t>
            </a:r>
          </a:p>
        </p:txBody>
      </p:sp>
      <p:sp>
        <p:nvSpPr>
          <p:cNvPr id="616456" name="Text Box 3"/>
          <p:cNvSpPr txBox="1">
            <a:spLocks noChangeArrowheads="1"/>
          </p:cNvSpPr>
          <p:nvPr/>
        </p:nvSpPr>
        <p:spPr bwMode="auto">
          <a:xfrm>
            <a:off x="2593975" y="4376739"/>
            <a:ext cx="6973888" cy="350837"/>
          </a:xfrm>
          <a:prstGeom prst="rect">
            <a:avLst/>
          </a:prstGeom>
          <a:noFill/>
          <a:ln w="9525">
            <a:noFill/>
            <a:miter lim="800000"/>
            <a:headEnd/>
            <a:tailEnd/>
          </a:ln>
        </p:spPr>
        <p:txBody>
          <a:bodyPr wrap="none" lIns="0" tIns="0" rIns="0" bIns="0"/>
          <a:lstStyle/>
          <a:p>
            <a:pPr algn="ctr" eaLnBrk="0" hangingPunct="0"/>
            <a:r>
              <a:rPr lang="en-US" altLang="zh-TW" sz="2000" b="1"/>
              <a:t>Over time, favorable traits accumulate in the population.</a:t>
            </a:r>
          </a:p>
        </p:txBody>
      </p:sp>
      <p:sp>
        <p:nvSpPr>
          <p:cNvPr id="616457" name="Text Box 3"/>
          <p:cNvSpPr txBox="1">
            <a:spLocks noChangeArrowheads="1"/>
          </p:cNvSpPr>
          <p:nvPr/>
        </p:nvSpPr>
        <p:spPr bwMode="auto">
          <a:xfrm>
            <a:off x="1793875" y="3322639"/>
            <a:ext cx="8574088" cy="350837"/>
          </a:xfrm>
          <a:prstGeom prst="rect">
            <a:avLst/>
          </a:prstGeom>
          <a:noFill/>
          <a:ln w="9525">
            <a:noFill/>
            <a:miter lim="800000"/>
            <a:headEnd/>
            <a:tailEnd/>
          </a:ln>
        </p:spPr>
        <p:txBody>
          <a:bodyPr wrap="none" lIns="0" tIns="0" rIns="0" bIns="0"/>
          <a:lstStyle/>
          <a:p>
            <a:pPr algn="ctr" eaLnBrk="0" hangingPunct="0"/>
            <a:r>
              <a:rPr lang="en-US" altLang="zh-TW" sz="1900" b="1"/>
              <a:t>Individuals well-suited to the environment tend to leave more offspring.</a:t>
            </a:r>
          </a:p>
        </p:txBody>
      </p:sp>
      <p:sp>
        <p:nvSpPr>
          <p:cNvPr id="616458" name="Text Box 3"/>
          <p:cNvSpPr txBox="1">
            <a:spLocks noChangeArrowheads="1"/>
          </p:cNvSpPr>
          <p:nvPr/>
        </p:nvSpPr>
        <p:spPr bwMode="auto">
          <a:xfrm>
            <a:off x="8616280" y="2028032"/>
            <a:ext cx="2312988" cy="636587"/>
          </a:xfrm>
          <a:prstGeom prst="rect">
            <a:avLst/>
          </a:prstGeom>
          <a:noFill/>
          <a:ln w="9525">
            <a:noFill/>
            <a:miter lim="800000"/>
            <a:headEnd/>
            <a:tailEnd/>
          </a:ln>
        </p:spPr>
        <p:txBody>
          <a:bodyPr wrap="none" lIns="0" tIns="0" rIns="0" bIns="0"/>
          <a:lstStyle/>
          <a:p>
            <a:pPr algn="ctr" eaLnBrk="0" hangingPunct="0"/>
            <a:r>
              <a:rPr lang="en-US" altLang="zh-TW" sz="2000" b="1" dirty="0"/>
              <a:t>Overproduction</a:t>
            </a:r>
          </a:p>
          <a:p>
            <a:pPr algn="ctr" eaLnBrk="0" hangingPunct="0"/>
            <a:r>
              <a:rPr lang="en-US" altLang="zh-TW" sz="2000" b="1" dirty="0"/>
              <a:t>of offspring</a:t>
            </a: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descr="lamarck giraffe exampleçåçæå°çµæ"/>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7996" y="2268825"/>
            <a:ext cx="9143999" cy="447810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911424" y="548681"/>
            <a:ext cx="10297144" cy="1698927"/>
          </a:xfrm>
          <a:prstGeom prst="rect">
            <a:avLst/>
          </a:prstGeom>
          <a:noFill/>
        </p:spPr>
        <p:txBody>
          <a:bodyPr wrap="square" rtlCol="0">
            <a:spAutoFit/>
          </a:bodyPr>
          <a:lstStyle/>
          <a:p>
            <a:pPr marL="304800" lvl="1" indent="-303213">
              <a:lnSpc>
                <a:spcPct val="95000"/>
              </a:lnSpc>
              <a:spcBef>
                <a:spcPct val="35000"/>
              </a:spcBef>
              <a:spcAft>
                <a:spcPct val="0"/>
              </a:spcAft>
              <a:buSzPct val="50000"/>
            </a:pPr>
            <a:r>
              <a:rPr lang="en-US" altLang="zh-TW" sz="2800" dirty="0">
                <a:ea typeface="新細明體" charset="-120"/>
                <a:cs typeface="Times New Roman" pitchFamily="84" charset="0"/>
              </a:rPr>
              <a:t>In the early 1800s, Lamarck proposed that </a:t>
            </a:r>
          </a:p>
          <a:p>
            <a:pPr marL="812800" lvl="2" indent="-368300">
              <a:lnSpc>
                <a:spcPct val="95000"/>
              </a:lnSpc>
              <a:spcBef>
                <a:spcPct val="35000"/>
              </a:spcBef>
              <a:spcAft>
                <a:spcPct val="0"/>
              </a:spcAft>
              <a:buFont typeface="Arial" panose="020B0604020202020204" pitchFamily="34" charset="0"/>
              <a:buChar char="•"/>
            </a:pPr>
            <a:r>
              <a:rPr lang="en-US" altLang="zh-TW" sz="2300" dirty="0">
                <a:ea typeface="新細明體" charset="-120"/>
                <a:cs typeface="Times New Roman" pitchFamily="84" charset="0"/>
              </a:rPr>
              <a:t>organisms evolve by the use and disuse of body parts</a:t>
            </a:r>
          </a:p>
          <a:p>
            <a:pPr marL="812800" lvl="2" indent="-368300">
              <a:lnSpc>
                <a:spcPct val="95000"/>
              </a:lnSpc>
              <a:spcBef>
                <a:spcPct val="35000"/>
              </a:spcBef>
              <a:spcAft>
                <a:spcPct val="0"/>
              </a:spcAft>
              <a:buFont typeface="Arial" panose="020B0604020202020204" pitchFamily="34" charset="0"/>
              <a:buChar char="•"/>
            </a:pPr>
            <a:r>
              <a:rPr lang="en-US" altLang="zh-TW" sz="2300" dirty="0">
                <a:ea typeface="新細明體" charset="-120"/>
                <a:cs typeface="Times New Roman" pitchFamily="84" charset="0"/>
              </a:rPr>
              <a:t>acquired characteristics are passed on to offspring</a:t>
            </a:r>
            <a:endParaRPr lang="en-US" altLang="zh-TW" dirty="0">
              <a:ea typeface="新細明體" charset="-120"/>
              <a:cs typeface="Times New Roman" pitchFamily="84" charset="0"/>
            </a:endParaRPr>
          </a:p>
          <a:p>
            <a:endParaRPr lang="en-US" dirty="0"/>
          </a:p>
        </p:txBody>
      </p:sp>
    </p:spTree>
    <p:extLst>
      <p:ext uri="{BB962C8B-B14F-4D97-AF65-F5344CB8AC3E}">
        <p14:creationId xmlns:p14="http://schemas.microsoft.com/office/powerpoint/2010/main" val="165541017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rlv.zcache.com/a_cartoon_giraffe_photosculpture-p153844773318360969env3c_400.jpg"/>
          <p:cNvPicPr>
            <a:picLocks noChangeAspect="1" noChangeArrowheads="1"/>
          </p:cNvPicPr>
          <p:nvPr/>
        </p:nvPicPr>
        <p:blipFill>
          <a:blip r:embed="rId2" cstate="print"/>
          <a:srcRect/>
          <a:stretch>
            <a:fillRect/>
          </a:stretch>
        </p:blipFill>
        <p:spPr bwMode="auto">
          <a:xfrm>
            <a:off x="1524000" y="5589240"/>
            <a:ext cx="1505744" cy="1001688"/>
          </a:xfrm>
          <a:prstGeom prst="rect">
            <a:avLst/>
          </a:prstGeom>
          <a:noFill/>
        </p:spPr>
      </p:pic>
      <p:pic>
        <p:nvPicPr>
          <p:cNvPr id="7" name="Picture 2" descr="http://rlv.zcache.com/a_cartoon_giraffe_photosculpture-p153844773318360969env3c_400.jpg"/>
          <p:cNvPicPr>
            <a:picLocks noChangeAspect="1" noChangeArrowheads="1"/>
          </p:cNvPicPr>
          <p:nvPr/>
        </p:nvPicPr>
        <p:blipFill>
          <a:blip r:embed="rId2" cstate="print"/>
          <a:srcRect/>
          <a:stretch>
            <a:fillRect/>
          </a:stretch>
        </p:blipFill>
        <p:spPr bwMode="auto">
          <a:xfrm>
            <a:off x="3215680" y="5877272"/>
            <a:ext cx="1505744" cy="785664"/>
          </a:xfrm>
          <a:prstGeom prst="rect">
            <a:avLst/>
          </a:prstGeom>
          <a:noFill/>
        </p:spPr>
      </p:pic>
      <p:pic>
        <p:nvPicPr>
          <p:cNvPr id="8" name="Picture 2" descr="http://rlv.zcache.com/a_cartoon_giraffe_photosculpture-p153844773318360969env3c_400.jpg"/>
          <p:cNvPicPr>
            <a:picLocks noChangeAspect="1" noChangeArrowheads="1"/>
          </p:cNvPicPr>
          <p:nvPr/>
        </p:nvPicPr>
        <p:blipFill>
          <a:blip r:embed="rId2" cstate="print"/>
          <a:srcRect/>
          <a:stretch>
            <a:fillRect/>
          </a:stretch>
        </p:blipFill>
        <p:spPr bwMode="auto">
          <a:xfrm>
            <a:off x="4583832" y="5661248"/>
            <a:ext cx="1505744" cy="1001688"/>
          </a:xfrm>
          <a:prstGeom prst="rect">
            <a:avLst/>
          </a:prstGeom>
          <a:noFill/>
        </p:spPr>
      </p:pic>
      <p:pic>
        <p:nvPicPr>
          <p:cNvPr id="9" name="Picture 2" descr="http://rlv.zcache.com/a_cartoon_giraffe_photosculpture-p153844773318360969env3c_400.jpg"/>
          <p:cNvPicPr>
            <a:picLocks noChangeAspect="1" noChangeArrowheads="1"/>
          </p:cNvPicPr>
          <p:nvPr/>
        </p:nvPicPr>
        <p:blipFill>
          <a:blip r:embed="rId2" cstate="print"/>
          <a:srcRect/>
          <a:stretch>
            <a:fillRect/>
          </a:stretch>
        </p:blipFill>
        <p:spPr bwMode="auto">
          <a:xfrm>
            <a:off x="6096000" y="5373216"/>
            <a:ext cx="1505744" cy="1289720"/>
          </a:xfrm>
          <a:prstGeom prst="rect">
            <a:avLst/>
          </a:prstGeom>
          <a:noFill/>
        </p:spPr>
      </p:pic>
      <p:pic>
        <p:nvPicPr>
          <p:cNvPr id="10" name="Picture 2" descr="http://rlv.zcache.com/a_cartoon_giraffe_photosculpture-p153844773318360969env3c_400.jpg"/>
          <p:cNvPicPr>
            <a:picLocks noChangeAspect="1" noChangeArrowheads="1"/>
          </p:cNvPicPr>
          <p:nvPr/>
        </p:nvPicPr>
        <p:blipFill>
          <a:blip r:embed="rId2" cstate="print"/>
          <a:srcRect/>
          <a:stretch>
            <a:fillRect/>
          </a:stretch>
        </p:blipFill>
        <p:spPr bwMode="auto">
          <a:xfrm>
            <a:off x="7896200" y="5949280"/>
            <a:ext cx="1505744" cy="713656"/>
          </a:xfrm>
          <a:prstGeom prst="rect">
            <a:avLst/>
          </a:prstGeom>
          <a:noFill/>
        </p:spPr>
      </p:pic>
      <p:pic>
        <p:nvPicPr>
          <p:cNvPr id="11" name="Picture 2" descr="http://rlv.zcache.com/a_cartoon_giraffe_photosculpture-p153844773318360969env3c_400.jpg"/>
          <p:cNvPicPr>
            <a:picLocks noChangeAspect="1" noChangeArrowheads="1"/>
          </p:cNvPicPr>
          <p:nvPr/>
        </p:nvPicPr>
        <p:blipFill>
          <a:blip r:embed="rId2" cstate="print"/>
          <a:srcRect/>
          <a:stretch>
            <a:fillRect/>
          </a:stretch>
        </p:blipFill>
        <p:spPr bwMode="auto">
          <a:xfrm>
            <a:off x="9162256" y="5661248"/>
            <a:ext cx="1505744" cy="1001688"/>
          </a:xfrm>
          <a:prstGeom prst="rect">
            <a:avLst/>
          </a:prstGeom>
          <a:noFill/>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3392" y="989848"/>
            <a:ext cx="6840760" cy="1997976"/>
          </a:xfrm>
        </p:spPr>
        <p:txBody>
          <a:bodyPr>
            <a:normAutofit fontScale="90000"/>
          </a:bodyPr>
          <a:lstStyle/>
          <a:p>
            <a:r>
              <a:rPr lang="en-US" altLang="zh-TW" dirty="0" smtClean="0"/>
              <a:t>"Nothing in biology makes sense except in the light of evolution.“</a:t>
            </a:r>
            <a:endParaRPr lang="zh-TW" altLang="en-US" sz="2700" dirty="0"/>
          </a:p>
        </p:txBody>
      </p:sp>
      <p:pic>
        <p:nvPicPr>
          <p:cNvPr id="1026" name="Picture 2" descr="Theodosius Dobzhansky: Integrating Genetics and Evolu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24192" y="989848"/>
            <a:ext cx="3086100" cy="47625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7550045" y="5877272"/>
            <a:ext cx="3634393" cy="369332"/>
          </a:xfrm>
          <a:prstGeom prst="rect">
            <a:avLst/>
          </a:prstGeom>
        </p:spPr>
        <p:txBody>
          <a:bodyPr wrap="none">
            <a:spAutoFit/>
          </a:bodyPr>
          <a:lstStyle/>
          <a:p>
            <a:r>
              <a:rPr lang="en-US" altLang="zh-HK" dirty="0"/>
              <a:t>Theodosius </a:t>
            </a:r>
            <a:r>
              <a:rPr lang="en-US" altLang="zh-HK" dirty="0" err="1"/>
              <a:t>Dobzhansky</a:t>
            </a:r>
            <a:r>
              <a:rPr lang="en-US" altLang="zh-HK" dirty="0"/>
              <a:t> (1900-1975)</a:t>
            </a:r>
            <a:endParaRPr lang="zh-HK" altLang="en-US" dirty="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rlv.zcache.com/a_cartoon_giraffe_photosculpture-p153844773318360969env3c_400.jpg"/>
          <p:cNvPicPr>
            <a:picLocks noChangeAspect="1" noChangeArrowheads="1"/>
          </p:cNvPicPr>
          <p:nvPr/>
        </p:nvPicPr>
        <p:blipFill>
          <a:blip r:embed="rId2" cstate="print"/>
          <a:srcRect/>
          <a:stretch>
            <a:fillRect/>
          </a:stretch>
        </p:blipFill>
        <p:spPr bwMode="auto">
          <a:xfrm>
            <a:off x="1524000" y="5589240"/>
            <a:ext cx="1505744" cy="1001688"/>
          </a:xfrm>
          <a:prstGeom prst="rect">
            <a:avLst/>
          </a:prstGeom>
          <a:noFill/>
        </p:spPr>
      </p:pic>
      <p:pic>
        <p:nvPicPr>
          <p:cNvPr id="7" name="Picture 2" descr="http://rlv.zcache.com/a_cartoon_giraffe_photosculpture-p153844773318360969env3c_400.jpg"/>
          <p:cNvPicPr>
            <a:picLocks noChangeAspect="1" noChangeArrowheads="1"/>
          </p:cNvPicPr>
          <p:nvPr/>
        </p:nvPicPr>
        <p:blipFill>
          <a:blip r:embed="rId2" cstate="print"/>
          <a:srcRect/>
          <a:stretch>
            <a:fillRect/>
          </a:stretch>
        </p:blipFill>
        <p:spPr bwMode="auto">
          <a:xfrm>
            <a:off x="3215680" y="5877272"/>
            <a:ext cx="1505744" cy="785664"/>
          </a:xfrm>
          <a:prstGeom prst="rect">
            <a:avLst/>
          </a:prstGeom>
          <a:noFill/>
        </p:spPr>
      </p:pic>
      <p:pic>
        <p:nvPicPr>
          <p:cNvPr id="8" name="Picture 2" descr="http://rlv.zcache.com/a_cartoon_giraffe_photosculpture-p153844773318360969env3c_400.jpg"/>
          <p:cNvPicPr>
            <a:picLocks noChangeAspect="1" noChangeArrowheads="1"/>
          </p:cNvPicPr>
          <p:nvPr/>
        </p:nvPicPr>
        <p:blipFill>
          <a:blip r:embed="rId2" cstate="print"/>
          <a:srcRect/>
          <a:stretch>
            <a:fillRect/>
          </a:stretch>
        </p:blipFill>
        <p:spPr bwMode="auto">
          <a:xfrm>
            <a:off x="4583832" y="5661248"/>
            <a:ext cx="1505744" cy="1001688"/>
          </a:xfrm>
          <a:prstGeom prst="rect">
            <a:avLst/>
          </a:prstGeom>
          <a:noFill/>
        </p:spPr>
      </p:pic>
      <p:pic>
        <p:nvPicPr>
          <p:cNvPr id="9" name="Picture 2" descr="http://rlv.zcache.com/a_cartoon_giraffe_photosculpture-p153844773318360969env3c_400.jpg"/>
          <p:cNvPicPr>
            <a:picLocks noChangeAspect="1" noChangeArrowheads="1"/>
          </p:cNvPicPr>
          <p:nvPr/>
        </p:nvPicPr>
        <p:blipFill>
          <a:blip r:embed="rId2" cstate="print"/>
          <a:srcRect/>
          <a:stretch>
            <a:fillRect/>
          </a:stretch>
        </p:blipFill>
        <p:spPr bwMode="auto">
          <a:xfrm>
            <a:off x="6096000" y="5373216"/>
            <a:ext cx="1505744" cy="1289720"/>
          </a:xfrm>
          <a:prstGeom prst="rect">
            <a:avLst/>
          </a:prstGeom>
          <a:noFill/>
        </p:spPr>
      </p:pic>
      <p:pic>
        <p:nvPicPr>
          <p:cNvPr id="10" name="Picture 2" descr="http://rlv.zcache.com/a_cartoon_giraffe_photosculpture-p153844773318360969env3c_400.jpg"/>
          <p:cNvPicPr>
            <a:picLocks noChangeAspect="1" noChangeArrowheads="1"/>
          </p:cNvPicPr>
          <p:nvPr/>
        </p:nvPicPr>
        <p:blipFill>
          <a:blip r:embed="rId2" cstate="print"/>
          <a:srcRect/>
          <a:stretch>
            <a:fillRect/>
          </a:stretch>
        </p:blipFill>
        <p:spPr bwMode="auto">
          <a:xfrm>
            <a:off x="7896200" y="5949280"/>
            <a:ext cx="1505744" cy="713656"/>
          </a:xfrm>
          <a:prstGeom prst="rect">
            <a:avLst/>
          </a:prstGeom>
          <a:noFill/>
        </p:spPr>
      </p:pic>
      <p:pic>
        <p:nvPicPr>
          <p:cNvPr id="11" name="Picture 2" descr="http://rlv.zcache.com/a_cartoon_giraffe_photosculpture-p153844773318360969env3c_400.jpg"/>
          <p:cNvPicPr>
            <a:picLocks noChangeAspect="1" noChangeArrowheads="1"/>
          </p:cNvPicPr>
          <p:nvPr/>
        </p:nvPicPr>
        <p:blipFill>
          <a:blip r:embed="rId2" cstate="print"/>
          <a:srcRect/>
          <a:stretch>
            <a:fillRect/>
          </a:stretch>
        </p:blipFill>
        <p:spPr bwMode="auto">
          <a:xfrm>
            <a:off x="9162256" y="5661248"/>
            <a:ext cx="1505744" cy="1001688"/>
          </a:xfrm>
          <a:prstGeom prst="rect">
            <a:avLst/>
          </a:prstGeom>
          <a:noFill/>
        </p:spPr>
      </p:pic>
      <p:pic>
        <p:nvPicPr>
          <p:cNvPr id="12" name="Picture 2" descr="http://rlv.zcache.com/a_cartoon_giraffe_photosculpture-p153844773318360969env3c_400.jpg"/>
          <p:cNvPicPr>
            <a:picLocks noChangeAspect="1" noChangeArrowheads="1"/>
          </p:cNvPicPr>
          <p:nvPr/>
        </p:nvPicPr>
        <p:blipFill>
          <a:blip r:embed="rId2" cstate="print"/>
          <a:srcRect/>
          <a:stretch>
            <a:fillRect/>
          </a:stretch>
        </p:blipFill>
        <p:spPr bwMode="auto">
          <a:xfrm>
            <a:off x="7680176" y="3429000"/>
            <a:ext cx="1505744" cy="1289720"/>
          </a:xfrm>
          <a:prstGeom prst="rect">
            <a:avLst/>
          </a:prstGeom>
          <a:noFill/>
        </p:spPr>
      </p:pic>
      <p:pic>
        <p:nvPicPr>
          <p:cNvPr id="13" name="Picture 2" descr="http://rlv.zcache.com/a_cartoon_giraffe_photosculpture-p153844773318360969env3c_400.jpg"/>
          <p:cNvPicPr>
            <a:picLocks noChangeAspect="1" noChangeArrowheads="1"/>
          </p:cNvPicPr>
          <p:nvPr/>
        </p:nvPicPr>
        <p:blipFill>
          <a:blip r:embed="rId2" cstate="print"/>
          <a:srcRect/>
          <a:stretch>
            <a:fillRect/>
          </a:stretch>
        </p:blipFill>
        <p:spPr bwMode="auto">
          <a:xfrm>
            <a:off x="6023992" y="3645024"/>
            <a:ext cx="1505744" cy="1073696"/>
          </a:xfrm>
          <a:prstGeom prst="rect">
            <a:avLst/>
          </a:prstGeom>
          <a:noFill/>
        </p:spPr>
      </p:pic>
      <p:pic>
        <p:nvPicPr>
          <p:cNvPr id="14" name="Picture 2" descr="http://rlv.zcache.com/a_cartoon_giraffe_photosculpture-p153844773318360969env3c_400.jpg"/>
          <p:cNvPicPr>
            <a:picLocks noChangeAspect="1" noChangeArrowheads="1"/>
          </p:cNvPicPr>
          <p:nvPr/>
        </p:nvPicPr>
        <p:blipFill>
          <a:blip r:embed="rId2" cstate="print"/>
          <a:srcRect/>
          <a:stretch>
            <a:fillRect/>
          </a:stretch>
        </p:blipFill>
        <p:spPr bwMode="auto">
          <a:xfrm>
            <a:off x="3863752" y="3068960"/>
            <a:ext cx="1505744" cy="1649760"/>
          </a:xfrm>
          <a:prstGeom prst="rect">
            <a:avLst/>
          </a:prstGeom>
          <a:noFill/>
        </p:spPr>
      </p:pic>
      <p:pic>
        <p:nvPicPr>
          <p:cNvPr id="15" name="Picture 2" descr="http://rlv.zcache.com/a_cartoon_giraffe_photosculpture-p153844773318360969env3c_400.jpg"/>
          <p:cNvPicPr>
            <a:picLocks noChangeAspect="1" noChangeArrowheads="1"/>
          </p:cNvPicPr>
          <p:nvPr/>
        </p:nvPicPr>
        <p:blipFill>
          <a:blip r:embed="rId2" cstate="print"/>
          <a:srcRect/>
          <a:stretch>
            <a:fillRect/>
          </a:stretch>
        </p:blipFill>
        <p:spPr bwMode="auto">
          <a:xfrm>
            <a:off x="2063552" y="3501008"/>
            <a:ext cx="1505744" cy="1145704"/>
          </a:xfrm>
          <a:prstGeom prst="rect">
            <a:avLst/>
          </a:prstGeom>
          <a:noFill/>
        </p:spPr>
      </p:pic>
      <p:cxnSp>
        <p:nvCxnSpPr>
          <p:cNvPr id="25" name="Straight Arrow Connector 24"/>
          <p:cNvCxnSpPr/>
          <p:nvPr/>
        </p:nvCxnSpPr>
        <p:spPr>
          <a:xfrm flipH="1" flipV="1">
            <a:off x="3287688" y="4797152"/>
            <a:ext cx="3168352" cy="576064"/>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27" name="Straight Arrow Connector 26"/>
          <p:cNvCxnSpPr/>
          <p:nvPr/>
        </p:nvCxnSpPr>
        <p:spPr>
          <a:xfrm flipH="1" flipV="1">
            <a:off x="5159896" y="4797152"/>
            <a:ext cx="1296144" cy="576064"/>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29" name="Straight Arrow Connector 28"/>
          <p:cNvCxnSpPr/>
          <p:nvPr/>
        </p:nvCxnSpPr>
        <p:spPr>
          <a:xfrm flipV="1">
            <a:off x="6456040" y="4797152"/>
            <a:ext cx="576064" cy="576064"/>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31" name="Straight Arrow Connector 30"/>
          <p:cNvCxnSpPr/>
          <p:nvPr/>
        </p:nvCxnSpPr>
        <p:spPr>
          <a:xfrm flipV="1">
            <a:off x="6456040" y="4869160"/>
            <a:ext cx="2160240" cy="504056"/>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pic>
        <p:nvPicPr>
          <p:cNvPr id="24" name="Picture 2" descr="http://rlv.zcache.com/a_cartoon_giraffe_photosculpture-p153844773318360969env3c_400.jpg"/>
          <p:cNvPicPr>
            <a:picLocks noChangeAspect="1" noChangeArrowheads="1"/>
          </p:cNvPicPr>
          <p:nvPr/>
        </p:nvPicPr>
        <p:blipFill>
          <a:blip r:embed="rId2" cstate="print"/>
          <a:srcRect/>
          <a:stretch>
            <a:fillRect/>
          </a:stretch>
        </p:blipFill>
        <p:spPr bwMode="auto">
          <a:xfrm>
            <a:off x="9120336" y="4293096"/>
            <a:ext cx="1547664" cy="713656"/>
          </a:xfrm>
          <a:prstGeom prst="rect">
            <a:avLst/>
          </a:prstGeom>
          <a:noFill/>
        </p:spPr>
      </p:pic>
      <p:cxnSp>
        <p:nvCxnSpPr>
          <p:cNvPr id="26" name="Straight Arrow Connector 25"/>
          <p:cNvCxnSpPr/>
          <p:nvPr/>
        </p:nvCxnSpPr>
        <p:spPr>
          <a:xfrm flipV="1">
            <a:off x="8616280" y="5085184"/>
            <a:ext cx="1296144" cy="720080"/>
          </a:xfrm>
          <a:prstGeom prst="straightConnector1">
            <a:avLst/>
          </a:prstGeom>
          <a:ln>
            <a:tailEnd type="arrow"/>
          </a:ln>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95636988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rlv.zcache.com/a_cartoon_giraffe_photosculpture-p153844773318360969env3c_400.jpg"/>
          <p:cNvPicPr>
            <a:picLocks noChangeAspect="1" noChangeArrowheads="1"/>
          </p:cNvPicPr>
          <p:nvPr/>
        </p:nvPicPr>
        <p:blipFill>
          <a:blip r:embed="rId2" cstate="print"/>
          <a:srcRect/>
          <a:stretch>
            <a:fillRect/>
          </a:stretch>
        </p:blipFill>
        <p:spPr bwMode="auto">
          <a:xfrm>
            <a:off x="1524000" y="5589240"/>
            <a:ext cx="1505744" cy="1001688"/>
          </a:xfrm>
          <a:prstGeom prst="rect">
            <a:avLst/>
          </a:prstGeom>
          <a:noFill/>
        </p:spPr>
      </p:pic>
      <p:pic>
        <p:nvPicPr>
          <p:cNvPr id="7" name="Picture 2" descr="http://rlv.zcache.com/a_cartoon_giraffe_photosculpture-p153844773318360969env3c_400.jpg"/>
          <p:cNvPicPr>
            <a:picLocks noChangeAspect="1" noChangeArrowheads="1"/>
          </p:cNvPicPr>
          <p:nvPr/>
        </p:nvPicPr>
        <p:blipFill>
          <a:blip r:embed="rId2" cstate="print"/>
          <a:srcRect/>
          <a:stretch>
            <a:fillRect/>
          </a:stretch>
        </p:blipFill>
        <p:spPr bwMode="auto">
          <a:xfrm>
            <a:off x="3215680" y="5877272"/>
            <a:ext cx="1505744" cy="785664"/>
          </a:xfrm>
          <a:prstGeom prst="rect">
            <a:avLst/>
          </a:prstGeom>
          <a:noFill/>
        </p:spPr>
      </p:pic>
      <p:pic>
        <p:nvPicPr>
          <p:cNvPr id="8" name="Picture 2" descr="http://rlv.zcache.com/a_cartoon_giraffe_photosculpture-p153844773318360969env3c_400.jpg"/>
          <p:cNvPicPr>
            <a:picLocks noChangeAspect="1" noChangeArrowheads="1"/>
          </p:cNvPicPr>
          <p:nvPr/>
        </p:nvPicPr>
        <p:blipFill>
          <a:blip r:embed="rId2" cstate="print"/>
          <a:srcRect/>
          <a:stretch>
            <a:fillRect/>
          </a:stretch>
        </p:blipFill>
        <p:spPr bwMode="auto">
          <a:xfrm>
            <a:off x="4583832" y="5661248"/>
            <a:ext cx="1505744" cy="1001688"/>
          </a:xfrm>
          <a:prstGeom prst="rect">
            <a:avLst/>
          </a:prstGeom>
          <a:noFill/>
        </p:spPr>
      </p:pic>
      <p:pic>
        <p:nvPicPr>
          <p:cNvPr id="9" name="Picture 2" descr="http://rlv.zcache.com/a_cartoon_giraffe_photosculpture-p153844773318360969env3c_400.jpg"/>
          <p:cNvPicPr>
            <a:picLocks noChangeAspect="1" noChangeArrowheads="1"/>
          </p:cNvPicPr>
          <p:nvPr/>
        </p:nvPicPr>
        <p:blipFill>
          <a:blip r:embed="rId2" cstate="print"/>
          <a:srcRect/>
          <a:stretch>
            <a:fillRect/>
          </a:stretch>
        </p:blipFill>
        <p:spPr bwMode="auto">
          <a:xfrm>
            <a:off x="6096000" y="5373216"/>
            <a:ext cx="1505744" cy="1289720"/>
          </a:xfrm>
          <a:prstGeom prst="rect">
            <a:avLst/>
          </a:prstGeom>
          <a:noFill/>
        </p:spPr>
      </p:pic>
      <p:pic>
        <p:nvPicPr>
          <p:cNvPr id="10" name="Picture 2" descr="http://rlv.zcache.com/a_cartoon_giraffe_photosculpture-p153844773318360969env3c_400.jpg"/>
          <p:cNvPicPr>
            <a:picLocks noChangeAspect="1" noChangeArrowheads="1"/>
          </p:cNvPicPr>
          <p:nvPr/>
        </p:nvPicPr>
        <p:blipFill>
          <a:blip r:embed="rId2" cstate="print"/>
          <a:srcRect/>
          <a:stretch>
            <a:fillRect/>
          </a:stretch>
        </p:blipFill>
        <p:spPr bwMode="auto">
          <a:xfrm>
            <a:off x="7896200" y="5949280"/>
            <a:ext cx="1505744" cy="713656"/>
          </a:xfrm>
          <a:prstGeom prst="rect">
            <a:avLst/>
          </a:prstGeom>
          <a:noFill/>
        </p:spPr>
      </p:pic>
      <p:pic>
        <p:nvPicPr>
          <p:cNvPr id="11" name="Picture 2" descr="http://rlv.zcache.com/a_cartoon_giraffe_photosculpture-p153844773318360969env3c_400.jpg"/>
          <p:cNvPicPr>
            <a:picLocks noChangeAspect="1" noChangeArrowheads="1"/>
          </p:cNvPicPr>
          <p:nvPr/>
        </p:nvPicPr>
        <p:blipFill>
          <a:blip r:embed="rId2" cstate="print"/>
          <a:srcRect/>
          <a:stretch>
            <a:fillRect/>
          </a:stretch>
        </p:blipFill>
        <p:spPr bwMode="auto">
          <a:xfrm>
            <a:off x="9162256" y="5661248"/>
            <a:ext cx="1505744" cy="1001688"/>
          </a:xfrm>
          <a:prstGeom prst="rect">
            <a:avLst/>
          </a:prstGeom>
          <a:noFill/>
        </p:spPr>
      </p:pic>
      <p:pic>
        <p:nvPicPr>
          <p:cNvPr id="12" name="Picture 2" descr="http://rlv.zcache.com/a_cartoon_giraffe_photosculpture-p153844773318360969env3c_400.jpg"/>
          <p:cNvPicPr>
            <a:picLocks noChangeAspect="1" noChangeArrowheads="1"/>
          </p:cNvPicPr>
          <p:nvPr/>
        </p:nvPicPr>
        <p:blipFill>
          <a:blip r:embed="rId2" cstate="print"/>
          <a:srcRect/>
          <a:stretch>
            <a:fillRect/>
          </a:stretch>
        </p:blipFill>
        <p:spPr bwMode="auto">
          <a:xfrm>
            <a:off x="7680176" y="3429000"/>
            <a:ext cx="1505744" cy="1289720"/>
          </a:xfrm>
          <a:prstGeom prst="rect">
            <a:avLst/>
          </a:prstGeom>
          <a:noFill/>
        </p:spPr>
      </p:pic>
      <p:pic>
        <p:nvPicPr>
          <p:cNvPr id="13" name="Picture 2" descr="http://rlv.zcache.com/a_cartoon_giraffe_photosculpture-p153844773318360969env3c_400.jpg"/>
          <p:cNvPicPr>
            <a:picLocks noChangeAspect="1" noChangeArrowheads="1"/>
          </p:cNvPicPr>
          <p:nvPr/>
        </p:nvPicPr>
        <p:blipFill>
          <a:blip r:embed="rId2" cstate="print"/>
          <a:srcRect/>
          <a:stretch>
            <a:fillRect/>
          </a:stretch>
        </p:blipFill>
        <p:spPr bwMode="auto">
          <a:xfrm>
            <a:off x="6023992" y="3645024"/>
            <a:ext cx="1505744" cy="1073696"/>
          </a:xfrm>
          <a:prstGeom prst="rect">
            <a:avLst/>
          </a:prstGeom>
          <a:noFill/>
        </p:spPr>
      </p:pic>
      <p:pic>
        <p:nvPicPr>
          <p:cNvPr id="14" name="Picture 2" descr="http://rlv.zcache.com/a_cartoon_giraffe_photosculpture-p153844773318360969env3c_400.jpg"/>
          <p:cNvPicPr>
            <a:picLocks noChangeAspect="1" noChangeArrowheads="1"/>
          </p:cNvPicPr>
          <p:nvPr/>
        </p:nvPicPr>
        <p:blipFill>
          <a:blip r:embed="rId2" cstate="print"/>
          <a:srcRect/>
          <a:stretch>
            <a:fillRect/>
          </a:stretch>
        </p:blipFill>
        <p:spPr bwMode="auto">
          <a:xfrm>
            <a:off x="3863752" y="3068960"/>
            <a:ext cx="1505744" cy="1649760"/>
          </a:xfrm>
          <a:prstGeom prst="rect">
            <a:avLst/>
          </a:prstGeom>
          <a:noFill/>
        </p:spPr>
      </p:pic>
      <p:pic>
        <p:nvPicPr>
          <p:cNvPr id="15" name="Picture 2" descr="http://rlv.zcache.com/a_cartoon_giraffe_photosculpture-p153844773318360969env3c_400.jpg"/>
          <p:cNvPicPr>
            <a:picLocks noChangeAspect="1" noChangeArrowheads="1"/>
          </p:cNvPicPr>
          <p:nvPr/>
        </p:nvPicPr>
        <p:blipFill>
          <a:blip r:embed="rId2" cstate="print"/>
          <a:srcRect/>
          <a:stretch>
            <a:fillRect/>
          </a:stretch>
        </p:blipFill>
        <p:spPr bwMode="auto">
          <a:xfrm>
            <a:off x="2063552" y="3501008"/>
            <a:ext cx="1505744" cy="1145704"/>
          </a:xfrm>
          <a:prstGeom prst="rect">
            <a:avLst/>
          </a:prstGeom>
          <a:noFill/>
        </p:spPr>
      </p:pic>
      <p:pic>
        <p:nvPicPr>
          <p:cNvPr id="17" name="Picture 2" descr="http://rlv.zcache.com/a_cartoon_giraffe_photosculpture-p153844773318360969env3c_400.jpg"/>
          <p:cNvPicPr>
            <a:picLocks noChangeAspect="1" noChangeArrowheads="1"/>
          </p:cNvPicPr>
          <p:nvPr/>
        </p:nvPicPr>
        <p:blipFill>
          <a:blip r:embed="rId2" cstate="print"/>
          <a:srcRect/>
          <a:stretch>
            <a:fillRect/>
          </a:stretch>
        </p:blipFill>
        <p:spPr bwMode="auto">
          <a:xfrm>
            <a:off x="2783632" y="764704"/>
            <a:ext cx="1505744" cy="1649760"/>
          </a:xfrm>
          <a:prstGeom prst="rect">
            <a:avLst/>
          </a:prstGeom>
          <a:noFill/>
        </p:spPr>
      </p:pic>
      <p:pic>
        <p:nvPicPr>
          <p:cNvPr id="18" name="Picture 2" descr="http://rlv.zcache.com/a_cartoon_giraffe_photosculpture-p153844773318360969env3c_400.jpg"/>
          <p:cNvPicPr>
            <a:picLocks noChangeAspect="1" noChangeArrowheads="1"/>
          </p:cNvPicPr>
          <p:nvPr/>
        </p:nvPicPr>
        <p:blipFill>
          <a:blip r:embed="rId2" cstate="print"/>
          <a:srcRect/>
          <a:stretch>
            <a:fillRect/>
          </a:stretch>
        </p:blipFill>
        <p:spPr bwMode="auto">
          <a:xfrm>
            <a:off x="8328248" y="836712"/>
            <a:ext cx="1505744" cy="1649760"/>
          </a:xfrm>
          <a:prstGeom prst="rect">
            <a:avLst/>
          </a:prstGeom>
          <a:noFill/>
        </p:spPr>
      </p:pic>
      <p:pic>
        <p:nvPicPr>
          <p:cNvPr id="19" name="Picture 2" descr="http://rlv.zcache.com/a_cartoon_giraffe_photosculpture-p153844773318360969env3c_400.jpg"/>
          <p:cNvPicPr>
            <a:picLocks noChangeAspect="1" noChangeArrowheads="1"/>
          </p:cNvPicPr>
          <p:nvPr/>
        </p:nvPicPr>
        <p:blipFill>
          <a:blip r:embed="rId2" cstate="print"/>
          <a:srcRect/>
          <a:stretch>
            <a:fillRect/>
          </a:stretch>
        </p:blipFill>
        <p:spPr bwMode="auto">
          <a:xfrm>
            <a:off x="4655840" y="404664"/>
            <a:ext cx="1505744" cy="2009800"/>
          </a:xfrm>
          <a:prstGeom prst="rect">
            <a:avLst/>
          </a:prstGeom>
          <a:noFill/>
        </p:spPr>
      </p:pic>
      <p:pic>
        <p:nvPicPr>
          <p:cNvPr id="20" name="Picture 2" descr="http://rlv.zcache.com/a_cartoon_giraffe_photosculpture-p153844773318360969env3c_400.jpg"/>
          <p:cNvPicPr>
            <a:picLocks noChangeAspect="1" noChangeArrowheads="1"/>
          </p:cNvPicPr>
          <p:nvPr/>
        </p:nvPicPr>
        <p:blipFill>
          <a:blip r:embed="rId2" cstate="print"/>
          <a:srcRect/>
          <a:stretch>
            <a:fillRect/>
          </a:stretch>
        </p:blipFill>
        <p:spPr bwMode="auto">
          <a:xfrm>
            <a:off x="6600056" y="764704"/>
            <a:ext cx="1505744" cy="1649760"/>
          </a:xfrm>
          <a:prstGeom prst="rect">
            <a:avLst/>
          </a:prstGeom>
          <a:noFill/>
        </p:spPr>
      </p:pic>
      <p:cxnSp>
        <p:nvCxnSpPr>
          <p:cNvPr id="25" name="Straight Arrow Connector 24"/>
          <p:cNvCxnSpPr/>
          <p:nvPr/>
        </p:nvCxnSpPr>
        <p:spPr>
          <a:xfrm flipH="1" flipV="1">
            <a:off x="3287688" y="4797152"/>
            <a:ext cx="3168352" cy="576064"/>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27" name="Straight Arrow Connector 26"/>
          <p:cNvCxnSpPr/>
          <p:nvPr/>
        </p:nvCxnSpPr>
        <p:spPr>
          <a:xfrm flipH="1" flipV="1">
            <a:off x="5159896" y="4797152"/>
            <a:ext cx="1296144" cy="576064"/>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29" name="Straight Arrow Connector 28"/>
          <p:cNvCxnSpPr/>
          <p:nvPr/>
        </p:nvCxnSpPr>
        <p:spPr>
          <a:xfrm flipV="1">
            <a:off x="6456040" y="4797152"/>
            <a:ext cx="576064" cy="576064"/>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31" name="Straight Arrow Connector 30"/>
          <p:cNvCxnSpPr/>
          <p:nvPr/>
        </p:nvCxnSpPr>
        <p:spPr>
          <a:xfrm flipV="1">
            <a:off x="6456040" y="4869160"/>
            <a:ext cx="2160240" cy="504056"/>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33" name="Straight Arrow Connector 32"/>
          <p:cNvCxnSpPr/>
          <p:nvPr/>
        </p:nvCxnSpPr>
        <p:spPr>
          <a:xfrm flipH="1" flipV="1">
            <a:off x="3935760" y="2492896"/>
            <a:ext cx="504056" cy="432048"/>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35" name="Straight Arrow Connector 34"/>
          <p:cNvCxnSpPr/>
          <p:nvPr/>
        </p:nvCxnSpPr>
        <p:spPr>
          <a:xfrm flipV="1">
            <a:off x="4439816" y="2564904"/>
            <a:ext cx="1152128" cy="36004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37" name="Straight Arrow Connector 36"/>
          <p:cNvCxnSpPr/>
          <p:nvPr/>
        </p:nvCxnSpPr>
        <p:spPr>
          <a:xfrm flipV="1">
            <a:off x="4439816" y="2492896"/>
            <a:ext cx="3096344" cy="432048"/>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39" name="Straight Arrow Connector 38"/>
          <p:cNvCxnSpPr/>
          <p:nvPr/>
        </p:nvCxnSpPr>
        <p:spPr>
          <a:xfrm flipV="1">
            <a:off x="4439816" y="2564904"/>
            <a:ext cx="4824536" cy="36004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pic>
        <p:nvPicPr>
          <p:cNvPr id="24" name="Picture 2" descr="http://rlv.zcache.com/a_cartoon_giraffe_photosculpture-p153844773318360969env3c_400.jpg"/>
          <p:cNvPicPr>
            <a:picLocks noChangeAspect="1" noChangeArrowheads="1"/>
          </p:cNvPicPr>
          <p:nvPr/>
        </p:nvPicPr>
        <p:blipFill>
          <a:blip r:embed="rId2" cstate="print"/>
          <a:srcRect/>
          <a:stretch>
            <a:fillRect/>
          </a:stretch>
        </p:blipFill>
        <p:spPr bwMode="auto">
          <a:xfrm>
            <a:off x="9120336" y="4293096"/>
            <a:ext cx="1547664" cy="713656"/>
          </a:xfrm>
          <a:prstGeom prst="rect">
            <a:avLst/>
          </a:prstGeom>
          <a:noFill/>
        </p:spPr>
      </p:pic>
      <p:cxnSp>
        <p:nvCxnSpPr>
          <p:cNvPr id="26" name="Straight Arrow Connector 25"/>
          <p:cNvCxnSpPr/>
          <p:nvPr/>
        </p:nvCxnSpPr>
        <p:spPr>
          <a:xfrm flipV="1">
            <a:off x="8616280" y="5085184"/>
            <a:ext cx="1296144" cy="720080"/>
          </a:xfrm>
          <a:prstGeom prst="straightConnector1">
            <a:avLst/>
          </a:prstGeom>
          <a:ln>
            <a:tailEnd type="arrow"/>
          </a:ln>
        </p:spPr>
        <p:style>
          <a:lnRef idx="3">
            <a:schemeClr val="accent3"/>
          </a:lnRef>
          <a:fillRef idx="0">
            <a:schemeClr val="accent3"/>
          </a:fillRef>
          <a:effectRef idx="2">
            <a:schemeClr val="accent3"/>
          </a:effectRef>
          <a:fontRef idx="minor">
            <a:schemeClr val="tx1"/>
          </a:fontRef>
        </p:style>
      </p:cxnSp>
      <p:pic>
        <p:nvPicPr>
          <p:cNvPr id="30" name="Picture 2" descr="http://rlv.zcache.com/a_cartoon_giraffe_photosculpture-p153844773318360969env3c_400.jpg"/>
          <p:cNvPicPr>
            <a:picLocks noChangeAspect="1" noChangeArrowheads="1"/>
          </p:cNvPicPr>
          <p:nvPr/>
        </p:nvPicPr>
        <p:blipFill>
          <a:blip r:embed="rId2" cstate="print"/>
          <a:srcRect/>
          <a:stretch>
            <a:fillRect/>
          </a:stretch>
        </p:blipFill>
        <p:spPr bwMode="auto">
          <a:xfrm>
            <a:off x="1524000" y="1340768"/>
            <a:ext cx="1505744" cy="1145704"/>
          </a:xfrm>
          <a:prstGeom prst="rect">
            <a:avLst/>
          </a:prstGeom>
          <a:noFill/>
        </p:spPr>
      </p:pic>
      <p:cxnSp>
        <p:nvCxnSpPr>
          <p:cNvPr id="32" name="Straight Arrow Connector 31"/>
          <p:cNvCxnSpPr/>
          <p:nvPr/>
        </p:nvCxnSpPr>
        <p:spPr>
          <a:xfrm flipH="1" flipV="1">
            <a:off x="2495600" y="2636912"/>
            <a:ext cx="72008" cy="720080"/>
          </a:xfrm>
          <a:prstGeom prst="straightConnector1">
            <a:avLst/>
          </a:prstGeom>
          <a:ln>
            <a:tailEnd type="arrow"/>
          </a:ln>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95636988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dirty="0" smtClean="0"/>
              <a:t>What is natural selection?</a:t>
            </a:r>
            <a:endParaRPr lang="zh-TW" altLang="en-US" dirty="0"/>
          </a:p>
        </p:txBody>
      </p:sp>
      <p:sp>
        <p:nvSpPr>
          <p:cNvPr id="3" name="Content Placeholder 2"/>
          <p:cNvSpPr>
            <a:spLocks noGrp="1"/>
          </p:cNvSpPr>
          <p:nvPr>
            <p:ph idx="1"/>
          </p:nvPr>
        </p:nvSpPr>
        <p:spPr>
          <a:xfrm>
            <a:off x="983432" y="1600200"/>
            <a:ext cx="10153128" cy="4925144"/>
          </a:xfrm>
        </p:spPr>
        <p:txBody>
          <a:bodyPr/>
          <a:lstStyle/>
          <a:p>
            <a:pPr marL="3175" lvl="2" indent="0">
              <a:buSzPct val="50000"/>
              <a:buNone/>
            </a:pPr>
            <a:r>
              <a:rPr lang="en-US" altLang="zh-TW" sz="3200" dirty="0">
                <a:ea typeface="新細明體" charset="-120"/>
                <a:cs typeface="Times New Roman" pitchFamily="84" charset="0"/>
              </a:rPr>
              <a:t>Three key points about evolution by natural selection:</a:t>
            </a:r>
          </a:p>
          <a:p>
            <a:pPr marL="812800" lvl="3" indent="-368300">
              <a:buFont typeface="Times New Roman" pitchFamily="84" charset="0"/>
              <a:buAutoNum type="arabicPeriod"/>
            </a:pPr>
            <a:r>
              <a:rPr lang="en-US" altLang="zh-TW" sz="2800" dirty="0">
                <a:ea typeface="新細明體" charset="-120"/>
                <a:cs typeface="Times New Roman" pitchFamily="84" charset="0"/>
              </a:rPr>
              <a:t>Individuals do not evolve: </a:t>
            </a:r>
            <a:r>
              <a:rPr lang="en-US" altLang="zh-TW" sz="2800" u="sng" dirty="0">
                <a:solidFill>
                  <a:srgbClr val="FF0000"/>
                </a:solidFill>
                <a:ea typeface="新細明體" charset="-120"/>
                <a:cs typeface="Times New Roman" pitchFamily="84" charset="0"/>
              </a:rPr>
              <a:t>populations evolve</a:t>
            </a:r>
            <a:r>
              <a:rPr lang="en-US" altLang="zh-TW" sz="2800" dirty="0">
                <a:ea typeface="新細明體" charset="-120"/>
                <a:cs typeface="Times New Roman" pitchFamily="84" charset="0"/>
              </a:rPr>
              <a:t>.</a:t>
            </a:r>
          </a:p>
          <a:p>
            <a:pPr marL="812800" lvl="3" indent="-368300">
              <a:buFont typeface="Times New Roman" pitchFamily="84" charset="0"/>
              <a:buAutoNum type="arabicPeriod"/>
            </a:pPr>
            <a:r>
              <a:rPr lang="en-US" altLang="zh-TW" sz="2800" dirty="0">
                <a:ea typeface="新細明體" charset="-120"/>
                <a:cs typeface="Times New Roman" pitchFamily="84" charset="0"/>
              </a:rPr>
              <a:t>Natural selection can amplify or diminish only heritable traits. </a:t>
            </a:r>
            <a:r>
              <a:rPr lang="en-US" altLang="zh-TW" sz="2800" u="sng" dirty="0">
                <a:solidFill>
                  <a:srgbClr val="FF0000"/>
                </a:solidFill>
                <a:ea typeface="新細明體" charset="-120"/>
                <a:cs typeface="Times New Roman" pitchFamily="84" charset="0"/>
              </a:rPr>
              <a:t>Acquired characteristics </a:t>
            </a:r>
            <a:r>
              <a:rPr lang="en-US" altLang="zh-TW" sz="2800" dirty="0">
                <a:ea typeface="新細明體" charset="-120"/>
                <a:cs typeface="Times New Roman" pitchFamily="84" charset="0"/>
              </a:rPr>
              <a:t>cannot be passed on to offspring.</a:t>
            </a:r>
          </a:p>
          <a:p>
            <a:pPr marL="812800" lvl="3" indent="-368300">
              <a:buFont typeface="Times New Roman" pitchFamily="84" charset="0"/>
              <a:buAutoNum type="arabicPeriod"/>
            </a:pPr>
            <a:r>
              <a:rPr lang="en-US" altLang="zh-TW" sz="2800" dirty="0">
                <a:ea typeface="新細明體" charset="-120"/>
                <a:cs typeface="Times New Roman" pitchFamily="84" charset="0"/>
              </a:rPr>
              <a:t>Evolution is </a:t>
            </a:r>
            <a:r>
              <a:rPr lang="en-US" altLang="zh-TW" sz="2800" u="sng" dirty="0">
                <a:solidFill>
                  <a:srgbClr val="FF0000"/>
                </a:solidFill>
                <a:ea typeface="新細明體" charset="-120"/>
                <a:cs typeface="Times New Roman" pitchFamily="84" charset="0"/>
              </a:rPr>
              <a:t>not goal directed </a:t>
            </a:r>
            <a:r>
              <a:rPr lang="en-US" altLang="zh-TW" sz="2800" dirty="0">
                <a:ea typeface="新細明體" charset="-120"/>
                <a:cs typeface="Times New Roman" pitchFamily="84" charset="0"/>
              </a:rPr>
              <a:t>and does </a:t>
            </a:r>
            <a:r>
              <a:rPr lang="en-US" altLang="zh-TW" sz="2800" u="sng" dirty="0">
                <a:solidFill>
                  <a:srgbClr val="FF0000"/>
                </a:solidFill>
                <a:ea typeface="新細明體" charset="-120"/>
                <a:cs typeface="Times New Roman" pitchFamily="84" charset="0"/>
              </a:rPr>
              <a:t>not lead to perfection</a:t>
            </a:r>
            <a:r>
              <a:rPr lang="en-US" altLang="zh-TW" sz="2800" dirty="0">
                <a:ea typeface="新細明體" charset="-120"/>
                <a:cs typeface="Times New Roman" pitchFamily="84" charset="0"/>
              </a:rPr>
              <a:t>. Favorable traits vary as environments change.</a:t>
            </a:r>
          </a:p>
          <a:p>
            <a:endParaRPr lang="zh-TW" altLang="en-US" dirty="0"/>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descr="no perfection in evolutionçåçæå°çµæ"/>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5898" y="1052736"/>
            <a:ext cx="10890702" cy="51250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469932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1055440" y="2132857"/>
            <a:ext cx="10081120" cy="1470025"/>
          </a:xfrm>
        </p:spPr>
        <p:txBody>
          <a:bodyPr>
            <a:normAutofit fontScale="90000"/>
          </a:bodyPr>
          <a:lstStyle/>
          <a:p>
            <a:r>
              <a:rPr lang="en-US" altLang="zh-TW" dirty="0" smtClean="0"/>
              <a:t>In summary, all you need for evolution is</a:t>
            </a:r>
            <a:br>
              <a:rPr lang="en-US" altLang="zh-TW" dirty="0" smtClean="0"/>
            </a:br>
            <a:r>
              <a:rPr lang="en-US" altLang="zh-TW" dirty="0" smtClean="0"/>
              <a:t/>
            </a:r>
            <a:br>
              <a:rPr lang="en-US" altLang="zh-TW" dirty="0" smtClean="0"/>
            </a:br>
            <a:r>
              <a:rPr lang="en-US" altLang="zh-TW" dirty="0" smtClean="0">
                <a:solidFill>
                  <a:srgbClr val="FF0000"/>
                </a:solidFill>
              </a:rPr>
              <a:t>inheritance, variation, and selection</a:t>
            </a:r>
            <a:endParaRPr lang="zh-TW" altLang="en-US" dirty="0">
              <a:solidFill>
                <a:srgbClr val="FF0000"/>
              </a:solidFill>
            </a:endParaRP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dirty="0" smtClean="0"/>
              <a:t>Evidence for evolution</a:t>
            </a:r>
            <a:endParaRPr lang="zh-TW" altLang="en-US" dirty="0"/>
          </a:p>
        </p:txBody>
      </p:sp>
      <p:sp>
        <p:nvSpPr>
          <p:cNvPr id="3" name="Content Placeholder 2"/>
          <p:cNvSpPr>
            <a:spLocks noGrp="1"/>
          </p:cNvSpPr>
          <p:nvPr>
            <p:ph idx="1"/>
          </p:nvPr>
        </p:nvSpPr>
        <p:spPr/>
        <p:txBody>
          <a:bodyPr/>
          <a:lstStyle/>
          <a:p>
            <a:r>
              <a:rPr lang="en-US" altLang="zh-TW" dirty="0" smtClean="0"/>
              <a:t>Fossil record</a:t>
            </a:r>
          </a:p>
          <a:p>
            <a:r>
              <a:rPr lang="en-US" altLang="zh-TW" dirty="0" smtClean="0"/>
              <a:t>Biogeography of species distribution</a:t>
            </a:r>
          </a:p>
          <a:p>
            <a:r>
              <a:rPr lang="en-US" altLang="zh-TW" dirty="0" smtClean="0"/>
              <a:t>Comparative anatomy</a:t>
            </a:r>
          </a:p>
          <a:p>
            <a:r>
              <a:rPr lang="en-US" altLang="zh-TW" dirty="0" smtClean="0"/>
              <a:t>Comparative embryology</a:t>
            </a:r>
          </a:p>
          <a:p>
            <a:r>
              <a:rPr lang="en-US" altLang="zh-TW" dirty="0" smtClean="0"/>
              <a:t>Molecular biology</a:t>
            </a:r>
          </a:p>
          <a:p>
            <a:endParaRPr lang="zh-TW" altLang="en-US" dirty="0"/>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6818" name="Picture 5" descr="13_04aHomoErectus-U"/>
          <p:cNvPicPr>
            <a:picLocks noChangeAspect="1" noChangeArrowheads="1"/>
          </p:cNvPicPr>
          <p:nvPr/>
        </p:nvPicPr>
        <p:blipFill>
          <a:blip r:embed="rId3" cstate="print"/>
          <a:srcRect/>
          <a:stretch>
            <a:fillRect/>
          </a:stretch>
        </p:blipFill>
        <p:spPr bwMode="auto">
          <a:xfrm>
            <a:off x="1919537" y="476672"/>
            <a:ext cx="2209745" cy="2003996"/>
          </a:xfrm>
          <a:prstGeom prst="rect">
            <a:avLst/>
          </a:prstGeom>
          <a:noFill/>
          <a:ln w="9525">
            <a:noFill/>
            <a:miter lim="800000"/>
            <a:headEnd/>
            <a:tailEnd/>
          </a:ln>
        </p:spPr>
      </p:pic>
      <p:sp>
        <p:nvSpPr>
          <p:cNvPr id="546820" name="Text Box 3"/>
          <p:cNvSpPr txBox="1">
            <a:spLocks noChangeArrowheads="1"/>
          </p:cNvSpPr>
          <p:nvPr/>
        </p:nvSpPr>
        <p:spPr bwMode="auto">
          <a:xfrm>
            <a:off x="2783632" y="1916832"/>
            <a:ext cx="1728788" cy="501650"/>
          </a:xfrm>
          <a:prstGeom prst="rect">
            <a:avLst/>
          </a:prstGeom>
          <a:noFill/>
          <a:ln w="9525">
            <a:noFill/>
            <a:miter lim="800000"/>
            <a:headEnd/>
            <a:tailEnd/>
          </a:ln>
        </p:spPr>
        <p:txBody>
          <a:bodyPr wrap="none" lIns="0" tIns="0" rIns="0" bIns="0"/>
          <a:lstStyle/>
          <a:p>
            <a:pPr eaLnBrk="0" hangingPunct="0">
              <a:lnSpc>
                <a:spcPct val="90000"/>
              </a:lnSpc>
            </a:pPr>
            <a:r>
              <a:rPr lang="en-US" altLang="zh-TW" b="1" dirty="0"/>
              <a:t>Skull of</a:t>
            </a:r>
          </a:p>
          <a:p>
            <a:pPr eaLnBrk="0" hangingPunct="0">
              <a:lnSpc>
                <a:spcPct val="90000"/>
              </a:lnSpc>
            </a:pPr>
            <a:r>
              <a:rPr lang="en-US" altLang="zh-TW" b="1" i="1" dirty="0"/>
              <a:t>Homo erectus</a:t>
            </a:r>
          </a:p>
        </p:txBody>
      </p:sp>
      <p:pic>
        <p:nvPicPr>
          <p:cNvPr id="5" name="Picture 5" descr="13_04bAmmoniteCasts-U"/>
          <p:cNvPicPr>
            <a:picLocks noChangeAspect="1" noChangeArrowheads="1"/>
          </p:cNvPicPr>
          <p:nvPr/>
        </p:nvPicPr>
        <p:blipFill>
          <a:blip r:embed="rId4" cstate="print"/>
          <a:srcRect/>
          <a:stretch>
            <a:fillRect/>
          </a:stretch>
        </p:blipFill>
        <p:spPr bwMode="auto">
          <a:xfrm>
            <a:off x="4799856" y="548680"/>
            <a:ext cx="2304256" cy="1896938"/>
          </a:xfrm>
          <a:prstGeom prst="rect">
            <a:avLst/>
          </a:prstGeom>
          <a:noFill/>
          <a:ln w="9525">
            <a:noFill/>
            <a:miter lim="800000"/>
            <a:headEnd/>
            <a:tailEnd/>
          </a:ln>
        </p:spPr>
      </p:pic>
      <p:sp>
        <p:nvSpPr>
          <p:cNvPr id="6" name="Text Box 3"/>
          <p:cNvSpPr txBox="1">
            <a:spLocks noChangeArrowheads="1"/>
          </p:cNvSpPr>
          <p:nvPr/>
        </p:nvSpPr>
        <p:spPr bwMode="auto">
          <a:xfrm>
            <a:off x="5375920" y="2276873"/>
            <a:ext cx="1728192" cy="293687"/>
          </a:xfrm>
          <a:prstGeom prst="rect">
            <a:avLst/>
          </a:prstGeom>
          <a:noFill/>
          <a:ln w="9525">
            <a:noFill/>
            <a:miter lim="800000"/>
            <a:headEnd/>
            <a:tailEnd/>
          </a:ln>
        </p:spPr>
        <p:txBody>
          <a:bodyPr wrap="none" lIns="0" tIns="0" rIns="0" bIns="0"/>
          <a:lstStyle/>
          <a:p>
            <a:pPr eaLnBrk="0" hangingPunct="0"/>
            <a:r>
              <a:rPr lang="en-US" altLang="zh-TW" b="1" dirty="0"/>
              <a:t>Ammonite casts</a:t>
            </a:r>
          </a:p>
        </p:txBody>
      </p:sp>
      <p:pic>
        <p:nvPicPr>
          <p:cNvPr id="7" name="Picture 5" descr="13_04cDinoTracks-U"/>
          <p:cNvPicPr>
            <a:picLocks noChangeAspect="1" noChangeArrowheads="1"/>
          </p:cNvPicPr>
          <p:nvPr/>
        </p:nvPicPr>
        <p:blipFill>
          <a:blip r:embed="rId5" cstate="print"/>
          <a:srcRect/>
          <a:stretch>
            <a:fillRect/>
          </a:stretch>
        </p:blipFill>
        <p:spPr bwMode="auto">
          <a:xfrm>
            <a:off x="7680176" y="395390"/>
            <a:ext cx="2160240" cy="2204217"/>
          </a:xfrm>
          <a:prstGeom prst="rect">
            <a:avLst/>
          </a:prstGeom>
          <a:noFill/>
          <a:ln w="9525">
            <a:noFill/>
            <a:miter lim="800000"/>
            <a:headEnd/>
            <a:tailEnd/>
          </a:ln>
        </p:spPr>
      </p:pic>
      <p:sp>
        <p:nvSpPr>
          <p:cNvPr id="8" name="Text Box 3"/>
          <p:cNvSpPr txBox="1">
            <a:spLocks noChangeArrowheads="1"/>
          </p:cNvSpPr>
          <p:nvPr/>
        </p:nvSpPr>
        <p:spPr bwMode="auto">
          <a:xfrm>
            <a:off x="8328248" y="2420889"/>
            <a:ext cx="1656184" cy="293687"/>
          </a:xfrm>
          <a:prstGeom prst="rect">
            <a:avLst/>
          </a:prstGeom>
          <a:noFill/>
          <a:ln w="9525">
            <a:noFill/>
            <a:miter lim="800000"/>
            <a:headEnd/>
            <a:tailEnd/>
          </a:ln>
        </p:spPr>
        <p:txBody>
          <a:bodyPr wrap="none" lIns="0" tIns="0" rIns="0" bIns="0"/>
          <a:lstStyle/>
          <a:p>
            <a:pPr eaLnBrk="0" hangingPunct="0"/>
            <a:r>
              <a:rPr lang="en-US" altLang="zh-TW" b="1" dirty="0"/>
              <a:t>Dinosaur tracks</a:t>
            </a:r>
          </a:p>
        </p:txBody>
      </p:sp>
      <p:pic>
        <p:nvPicPr>
          <p:cNvPr id="9" name="Picture 5" descr="13_04dFossilLeaf-U"/>
          <p:cNvPicPr>
            <a:picLocks noChangeAspect="1" noChangeArrowheads="1"/>
          </p:cNvPicPr>
          <p:nvPr/>
        </p:nvPicPr>
        <p:blipFill>
          <a:blip r:embed="rId6" cstate="print"/>
          <a:srcRect/>
          <a:stretch>
            <a:fillRect/>
          </a:stretch>
        </p:blipFill>
        <p:spPr bwMode="auto">
          <a:xfrm>
            <a:off x="4367809" y="2924945"/>
            <a:ext cx="2239613" cy="3531989"/>
          </a:xfrm>
          <a:prstGeom prst="rect">
            <a:avLst/>
          </a:prstGeom>
          <a:noFill/>
          <a:ln w="9525">
            <a:noFill/>
            <a:miter lim="800000"/>
            <a:headEnd/>
            <a:tailEnd/>
          </a:ln>
        </p:spPr>
      </p:pic>
      <p:sp>
        <p:nvSpPr>
          <p:cNvPr id="10" name="Text Box 3"/>
          <p:cNvSpPr txBox="1">
            <a:spLocks noChangeArrowheads="1"/>
          </p:cNvSpPr>
          <p:nvPr/>
        </p:nvSpPr>
        <p:spPr bwMode="auto">
          <a:xfrm>
            <a:off x="4295800" y="6453337"/>
            <a:ext cx="3312368" cy="293687"/>
          </a:xfrm>
          <a:prstGeom prst="rect">
            <a:avLst/>
          </a:prstGeom>
          <a:noFill/>
          <a:ln w="9525">
            <a:noFill/>
            <a:miter lim="800000"/>
            <a:headEnd/>
            <a:tailEnd/>
          </a:ln>
        </p:spPr>
        <p:txBody>
          <a:bodyPr wrap="none" lIns="0" tIns="0" rIns="0" bIns="0"/>
          <a:lstStyle/>
          <a:p>
            <a:pPr eaLnBrk="0" hangingPunct="0"/>
            <a:r>
              <a:rPr lang="en-US" altLang="zh-TW" b="1" dirty="0"/>
              <a:t>Fossilized organic matter of a leaf</a:t>
            </a:r>
          </a:p>
        </p:txBody>
      </p:sp>
      <p:pic>
        <p:nvPicPr>
          <p:cNvPr id="11" name="Picture 5" descr="13_04eInsectInAmber-U"/>
          <p:cNvPicPr>
            <a:picLocks noChangeAspect="1" noChangeArrowheads="1"/>
          </p:cNvPicPr>
          <p:nvPr/>
        </p:nvPicPr>
        <p:blipFill>
          <a:blip r:embed="rId7" cstate="print"/>
          <a:srcRect/>
          <a:stretch>
            <a:fillRect/>
          </a:stretch>
        </p:blipFill>
        <p:spPr bwMode="auto">
          <a:xfrm>
            <a:off x="1847528" y="2924945"/>
            <a:ext cx="2218978" cy="3226495"/>
          </a:xfrm>
          <a:prstGeom prst="rect">
            <a:avLst/>
          </a:prstGeom>
          <a:noFill/>
          <a:ln w="9525">
            <a:noFill/>
            <a:miter lim="800000"/>
            <a:headEnd/>
            <a:tailEnd/>
          </a:ln>
        </p:spPr>
      </p:pic>
      <p:sp>
        <p:nvSpPr>
          <p:cNvPr id="12" name="Text Box 3"/>
          <p:cNvSpPr txBox="1">
            <a:spLocks noChangeArrowheads="1"/>
          </p:cNvSpPr>
          <p:nvPr/>
        </p:nvSpPr>
        <p:spPr bwMode="auto">
          <a:xfrm>
            <a:off x="1991544" y="6165305"/>
            <a:ext cx="2058988" cy="293687"/>
          </a:xfrm>
          <a:prstGeom prst="rect">
            <a:avLst/>
          </a:prstGeom>
          <a:noFill/>
          <a:ln w="9525">
            <a:noFill/>
            <a:miter lim="800000"/>
            <a:headEnd/>
            <a:tailEnd/>
          </a:ln>
        </p:spPr>
        <p:txBody>
          <a:bodyPr wrap="none" lIns="0" tIns="0" rIns="0" bIns="0"/>
          <a:lstStyle/>
          <a:p>
            <a:pPr eaLnBrk="0" hangingPunct="0"/>
            <a:r>
              <a:rPr lang="en-US" altLang="zh-TW" b="1" dirty="0"/>
              <a:t>Insect in amber</a:t>
            </a:r>
          </a:p>
        </p:txBody>
      </p:sp>
      <p:pic>
        <p:nvPicPr>
          <p:cNvPr id="13" name="Picture 5" descr="13_04fIceMan-U"/>
          <p:cNvPicPr>
            <a:picLocks noChangeAspect="1" noChangeArrowheads="1"/>
          </p:cNvPicPr>
          <p:nvPr/>
        </p:nvPicPr>
        <p:blipFill>
          <a:blip r:embed="rId8" cstate="print"/>
          <a:srcRect/>
          <a:stretch>
            <a:fillRect/>
          </a:stretch>
        </p:blipFill>
        <p:spPr bwMode="auto">
          <a:xfrm>
            <a:off x="6744072" y="2924944"/>
            <a:ext cx="3564488" cy="2977952"/>
          </a:xfrm>
          <a:prstGeom prst="rect">
            <a:avLst/>
          </a:prstGeom>
          <a:noFill/>
          <a:ln w="9525">
            <a:noFill/>
            <a:miter lim="800000"/>
            <a:headEnd/>
            <a:tailEnd/>
          </a:ln>
        </p:spPr>
      </p:pic>
      <p:sp>
        <p:nvSpPr>
          <p:cNvPr id="14" name="Text Box 3"/>
          <p:cNvSpPr txBox="1">
            <a:spLocks noChangeArrowheads="1"/>
          </p:cNvSpPr>
          <p:nvPr/>
        </p:nvSpPr>
        <p:spPr bwMode="auto">
          <a:xfrm>
            <a:off x="8400257" y="5733257"/>
            <a:ext cx="1208087" cy="293687"/>
          </a:xfrm>
          <a:prstGeom prst="rect">
            <a:avLst/>
          </a:prstGeom>
          <a:noFill/>
          <a:ln w="9525">
            <a:noFill/>
            <a:miter lim="800000"/>
            <a:headEnd/>
            <a:tailEnd/>
          </a:ln>
        </p:spPr>
        <p:txBody>
          <a:bodyPr wrap="none" lIns="0" tIns="0" rIns="0" bIns="0"/>
          <a:lstStyle/>
          <a:p>
            <a:pPr eaLnBrk="0" hangingPunct="0"/>
            <a:r>
              <a:rPr lang="en-US" altLang="zh-TW" b="1" dirty="0"/>
              <a:t>“Ice Man”</a:t>
            </a: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83432" y="1600200"/>
            <a:ext cx="10153128" cy="4709120"/>
          </a:xfrm>
        </p:spPr>
        <p:txBody>
          <a:bodyPr/>
          <a:lstStyle/>
          <a:p>
            <a:pPr marL="317500" lvl="2" indent="-314325">
              <a:lnSpc>
                <a:spcPct val="90000"/>
              </a:lnSpc>
              <a:buSzPct val="50000"/>
              <a:buFont typeface="Wingdings" pitchFamily="2" charset="2"/>
              <a:buChar char="l"/>
            </a:pPr>
            <a:r>
              <a:rPr lang="en-US" altLang="zh-TW" sz="3200" dirty="0">
                <a:ea typeface="新細明體" charset="-120"/>
                <a:cs typeface="Times New Roman" pitchFamily="84" charset="0"/>
              </a:rPr>
              <a:t>The fossil record shows that organisms have evolved in a historical sequence</a:t>
            </a:r>
            <a:endParaRPr lang="en-US" altLang="zh-TW" sz="3200" b="1" dirty="0">
              <a:ea typeface="新細明體" charset="-120"/>
              <a:cs typeface="Times New Roman" pitchFamily="84" charset="0"/>
            </a:endParaRPr>
          </a:p>
          <a:p>
            <a:pPr marL="825500" lvl="3" indent="-368300">
              <a:lnSpc>
                <a:spcPct val="90000"/>
              </a:lnSpc>
            </a:pPr>
            <a:r>
              <a:rPr lang="en-US" altLang="zh-TW" sz="2800" dirty="0">
                <a:ea typeface="新細明體" charset="-120"/>
                <a:cs typeface="Times New Roman" pitchFamily="84" charset="0"/>
              </a:rPr>
              <a:t>The </a:t>
            </a:r>
            <a:r>
              <a:rPr lang="en-US" altLang="zh-TW" sz="2800" dirty="0">
                <a:solidFill>
                  <a:srgbClr val="FF0000"/>
                </a:solidFill>
                <a:ea typeface="新細明體" charset="-120"/>
                <a:cs typeface="Times New Roman" pitchFamily="84" charset="0"/>
              </a:rPr>
              <a:t>oldest known fossils</a:t>
            </a:r>
            <a:r>
              <a:rPr lang="en-US" altLang="zh-TW" sz="2800" dirty="0">
                <a:ea typeface="新細明體" charset="-120"/>
                <a:cs typeface="Times New Roman" pitchFamily="84" charset="0"/>
              </a:rPr>
              <a:t>, extending back about 3.5 billion years ago, are </a:t>
            </a:r>
            <a:r>
              <a:rPr lang="en-US" altLang="zh-TW" sz="2800" dirty="0">
                <a:solidFill>
                  <a:srgbClr val="FF0000"/>
                </a:solidFill>
                <a:ea typeface="新細明體" charset="-120"/>
                <a:cs typeface="Times New Roman" pitchFamily="84" charset="0"/>
              </a:rPr>
              <a:t>prokaryotes</a:t>
            </a:r>
          </a:p>
          <a:p>
            <a:pPr marL="825500" lvl="3" indent="-368300">
              <a:lnSpc>
                <a:spcPct val="90000"/>
              </a:lnSpc>
            </a:pPr>
            <a:endParaRPr lang="en-US" altLang="zh-TW" sz="2800" b="1" dirty="0">
              <a:ea typeface="新細明體" charset="-120"/>
              <a:cs typeface="Times New Roman" pitchFamily="84" charset="0"/>
            </a:endParaRPr>
          </a:p>
          <a:p>
            <a:pPr marL="825500" lvl="3" indent="-368300">
              <a:lnSpc>
                <a:spcPct val="90000"/>
              </a:lnSpc>
            </a:pPr>
            <a:r>
              <a:rPr lang="en-US" altLang="zh-TW" sz="2800" dirty="0">
                <a:ea typeface="新細明體" charset="-120"/>
                <a:cs typeface="Times New Roman" pitchFamily="84" charset="0"/>
              </a:rPr>
              <a:t>The </a:t>
            </a:r>
            <a:r>
              <a:rPr lang="en-US" altLang="zh-TW" sz="2800" dirty="0">
                <a:solidFill>
                  <a:srgbClr val="FF0000"/>
                </a:solidFill>
                <a:ea typeface="新細明體" charset="-120"/>
                <a:cs typeface="Times New Roman" pitchFamily="84" charset="0"/>
              </a:rPr>
              <a:t>oldest eukaryotic fossils </a:t>
            </a:r>
            <a:r>
              <a:rPr lang="en-US" altLang="zh-TW" sz="2800" dirty="0">
                <a:ea typeface="新細明體" charset="-120"/>
                <a:cs typeface="Times New Roman" pitchFamily="84" charset="0"/>
              </a:rPr>
              <a:t>are about </a:t>
            </a:r>
            <a:r>
              <a:rPr lang="en-US" altLang="zh-TW" sz="2800" dirty="0">
                <a:solidFill>
                  <a:srgbClr val="FF0000"/>
                </a:solidFill>
                <a:ea typeface="新細明體" charset="-120"/>
                <a:cs typeface="Times New Roman" pitchFamily="84" charset="0"/>
              </a:rPr>
              <a:t>a billion years younger</a:t>
            </a:r>
          </a:p>
          <a:p>
            <a:pPr marL="825500" lvl="3" indent="-368300">
              <a:lnSpc>
                <a:spcPct val="90000"/>
              </a:lnSpc>
            </a:pPr>
            <a:endParaRPr lang="en-US" altLang="zh-TW" sz="2800" dirty="0">
              <a:ea typeface="新細明體" charset="-120"/>
              <a:cs typeface="Times New Roman" pitchFamily="84" charset="0"/>
            </a:endParaRPr>
          </a:p>
          <a:p>
            <a:pPr marL="825500" lvl="3" indent="-368300">
              <a:lnSpc>
                <a:spcPct val="90000"/>
              </a:lnSpc>
            </a:pPr>
            <a:r>
              <a:rPr lang="en-US" altLang="zh-TW" sz="2800" dirty="0">
                <a:solidFill>
                  <a:srgbClr val="FF0000"/>
                </a:solidFill>
                <a:ea typeface="新細明體" charset="-120"/>
                <a:cs typeface="Times New Roman" pitchFamily="84" charset="0"/>
              </a:rPr>
              <a:t>Another billion years passed </a:t>
            </a:r>
            <a:r>
              <a:rPr lang="en-US" altLang="zh-TW" sz="2800" dirty="0">
                <a:ea typeface="新細明體" charset="-120"/>
                <a:cs typeface="Times New Roman" pitchFamily="84" charset="0"/>
              </a:rPr>
              <a:t>before we find fossils of </a:t>
            </a:r>
            <a:r>
              <a:rPr lang="en-US" altLang="zh-TW" sz="2800" dirty="0">
                <a:solidFill>
                  <a:srgbClr val="FF0000"/>
                </a:solidFill>
                <a:ea typeface="新細明體" charset="-120"/>
                <a:cs typeface="Times New Roman" pitchFamily="84" charset="0"/>
              </a:rPr>
              <a:t>multicellular eukaryotic </a:t>
            </a:r>
            <a:r>
              <a:rPr lang="en-US" altLang="zh-TW" sz="2800" dirty="0">
                <a:ea typeface="新細明體" charset="-120"/>
                <a:cs typeface="Times New Roman" pitchFamily="84" charset="0"/>
              </a:rPr>
              <a:t>life</a:t>
            </a:r>
          </a:p>
        </p:txBody>
      </p:sp>
      <p:sp>
        <p:nvSpPr>
          <p:cNvPr id="4" name="Rectangle 7"/>
          <p:cNvSpPr>
            <a:spLocks noGrp="1" noChangeArrowheads="1"/>
          </p:cNvSpPr>
          <p:nvPr>
            <p:ph type="title"/>
          </p:nvPr>
        </p:nvSpPr>
        <p:spPr/>
        <p:txBody>
          <a:bodyPr>
            <a:normAutofit/>
          </a:bodyPr>
          <a:lstStyle/>
          <a:p>
            <a:pPr marL="812800" indent="-812800"/>
            <a:r>
              <a:rPr lang="en-US" altLang="zh-TW" sz="3600" dirty="0">
                <a:ea typeface="新細明體" charset="-120"/>
              </a:rPr>
              <a:t>Fossils provides strong evidence for evolution</a:t>
            </a: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s://img.purch.com/h/1400/aHR0cDovL3d3dy5saXZlc2NpZW5jZS5jb20vaW1hZ2VzL2kvMDAwLzA1OS8yMzMvb3JpZ2luYWwvZm9zc2lsLXJvY2suanB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23593" y="476672"/>
            <a:ext cx="7378607" cy="553593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2279576" y="6165305"/>
            <a:ext cx="7811626" cy="646331"/>
          </a:xfrm>
          <a:prstGeom prst="rect">
            <a:avLst/>
          </a:prstGeom>
          <a:noFill/>
        </p:spPr>
        <p:txBody>
          <a:bodyPr wrap="none" rtlCol="0">
            <a:spAutoFit/>
          </a:bodyPr>
          <a:lstStyle/>
          <a:p>
            <a:pPr fontAlgn="base"/>
            <a:r>
              <a:rPr lang="en-US" dirty="0"/>
              <a:t>Fossils of 3.5-billion-year-old microbial communities were discovered in Australia.</a:t>
            </a:r>
          </a:p>
          <a:p>
            <a:r>
              <a:rPr lang="en-US" i="1" dirty="0"/>
              <a:t>Credit: Nora </a:t>
            </a:r>
            <a:r>
              <a:rPr lang="en-US" i="1" dirty="0" err="1"/>
              <a:t>Noffke</a:t>
            </a:r>
            <a:endParaRPr lang="en-US" dirty="0"/>
          </a:p>
        </p:txBody>
      </p:sp>
    </p:spTree>
    <p:extLst>
      <p:ext uri="{BB962C8B-B14F-4D97-AF65-F5344CB8AC3E}">
        <p14:creationId xmlns:p14="http://schemas.microsoft.com/office/powerpoint/2010/main" val="260564365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ç¸éåç"/>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17404" y="476673"/>
            <a:ext cx="9150597" cy="61003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844131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babies like candiesçåçæå°çµæ"/>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5716" y="260648"/>
            <a:ext cx="5413613" cy="288032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kids hate medicineçåçæå°çµæ"/>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80628" y="3140969"/>
            <a:ext cx="5408700" cy="36058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5963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animEffect transition="in" filter="fade">
                                      <p:cBhvr>
                                        <p:cTn id="7" dur="500"/>
                                        <p:tgtEl>
                                          <p:spTgt spid="1028"/>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032"/>
                                        </p:tgtEl>
                                        <p:attrNameLst>
                                          <p:attrName>style.visibility</p:attrName>
                                        </p:attrNameLst>
                                      </p:cBhvr>
                                      <p:to>
                                        <p:strVal val="visible"/>
                                      </p:to>
                                    </p:set>
                                    <p:anim calcmode="lin" valueType="num">
                                      <p:cBhvr additive="base">
                                        <p:cTn id="12" dur="500" fill="hold"/>
                                        <p:tgtEl>
                                          <p:spTgt spid="1032"/>
                                        </p:tgtEl>
                                        <p:attrNameLst>
                                          <p:attrName>ppt_x</p:attrName>
                                        </p:attrNameLst>
                                      </p:cBhvr>
                                      <p:tavLst>
                                        <p:tav tm="0">
                                          <p:val>
                                            <p:strVal val="#ppt_x"/>
                                          </p:val>
                                        </p:tav>
                                        <p:tav tm="100000">
                                          <p:val>
                                            <p:strVal val="#ppt_x"/>
                                          </p:val>
                                        </p:tav>
                                      </p:tavLst>
                                    </p:anim>
                                    <p:anim calcmode="lin" valueType="num">
                                      <p:cBhvr additive="base">
                                        <p:cTn id="13" dur="500" fill="hold"/>
                                        <p:tgtEl>
                                          <p:spTgt spid="103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ç¸éåç"/>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63648" y="476673"/>
            <a:ext cx="9072623" cy="60520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230031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304800" lvl="1" indent="-303213">
              <a:buSzPct val="50000"/>
              <a:buFont typeface="Wingdings" pitchFamily="2" charset="2"/>
              <a:buChar char="l"/>
            </a:pPr>
            <a:r>
              <a:rPr lang="en-US" altLang="zh-TW" sz="3200" dirty="0">
                <a:ea typeface="新細明體" charset="-120"/>
                <a:cs typeface="Times New Roman" pitchFamily="84" charset="0"/>
              </a:rPr>
              <a:t>Many fossils link early extinct species with species living today.</a:t>
            </a:r>
          </a:p>
          <a:p>
            <a:pPr marL="812800" lvl="2" indent="-368300"/>
            <a:r>
              <a:rPr lang="en-US" altLang="zh-TW" sz="2800" dirty="0">
                <a:ea typeface="新細明體" charset="-120"/>
                <a:cs typeface="Times New Roman" pitchFamily="84" charset="0"/>
              </a:rPr>
              <a:t>A series of fossils documents the evolution of whales from a group of land mammals.</a:t>
            </a:r>
            <a:endParaRPr lang="en-US" altLang="zh-TW" sz="2800" b="1" dirty="0">
              <a:ea typeface="新細明體" charset="-120"/>
              <a:cs typeface="Times New Roman" pitchFamily="84" charset="0"/>
            </a:endParaRPr>
          </a:p>
          <a:p>
            <a:endParaRPr lang="zh-TW" altLang="en-US" dirty="0"/>
          </a:p>
        </p:txBody>
      </p:sp>
      <p:sp>
        <p:nvSpPr>
          <p:cNvPr id="4" name="Rectangle 8"/>
          <p:cNvSpPr>
            <a:spLocks noGrp="1" noChangeArrowheads="1"/>
          </p:cNvSpPr>
          <p:nvPr>
            <p:ph type="title"/>
          </p:nvPr>
        </p:nvSpPr>
        <p:spPr/>
        <p:txBody>
          <a:bodyPr>
            <a:normAutofit/>
          </a:bodyPr>
          <a:lstStyle/>
          <a:p>
            <a:pPr marL="812800" indent="-812800"/>
            <a:r>
              <a:rPr lang="en-US" altLang="zh-TW" sz="3600" dirty="0">
                <a:ea typeface="新細明體" charset="-120"/>
              </a:rPr>
              <a:t>Fossils provides strong evidence for evolution</a:t>
            </a: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1154" name="Picture 12" descr="13_04h_WhaleAncestors-U"/>
          <p:cNvPicPr>
            <a:picLocks noChangeAspect="1" noChangeArrowheads="1"/>
          </p:cNvPicPr>
          <p:nvPr/>
        </p:nvPicPr>
        <p:blipFill>
          <a:blip r:embed="rId3" cstate="print"/>
          <a:srcRect/>
          <a:stretch>
            <a:fillRect/>
          </a:stretch>
        </p:blipFill>
        <p:spPr bwMode="auto">
          <a:xfrm>
            <a:off x="3870325" y="136525"/>
            <a:ext cx="4451350" cy="6584950"/>
          </a:xfrm>
          <a:prstGeom prst="rect">
            <a:avLst/>
          </a:prstGeom>
          <a:noFill/>
          <a:ln w="9525">
            <a:noFill/>
            <a:miter lim="800000"/>
            <a:headEnd/>
            <a:tailEnd/>
          </a:ln>
        </p:spPr>
      </p:pic>
      <p:sp>
        <p:nvSpPr>
          <p:cNvPr id="561156" name="Text Box 3"/>
          <p:cNvSpPr txBox="1">
            <a:spLocks noChangeArrowheads="1"/>
          </p:cNvSpPr>
          <p:nvPr/>
        </p:nvSpPr>
        <p:spPr bwMode="auto">
          <a:xfrm>
            <a:off x="5137151" y="1863725"/>
            <a:ext cx="2066925" cy="280988"/>
          </a:xfrm>
          <a:prstGeom prst="rect">
            <a:avLst/>
          </a:prstGeom>
          <a:noFill/>
          <a:ln w="9525">
            <a:noFill/>
            <a:miter lim="800000"/>
            <a:headEnd/>
            <a:tailEnd/>
          </a:ln>
        </p:spPr>
        <p:txBody>
          <a:bodyPr wrap="none" lIns="0" tIns="0" rIns="0" bIns="0"/>
          <a:lstStyle/>
          <a:p>
            <a:pPr eaLnBrk="0" hangingPunct="0"/>
            <a:r>
              <a:rPr lang="en-US" altLang="zh-TW" sz="1500" b="1" i="1"/>
              <a:t>Pakicetus</a:t>
            </a:r>
            <a:r>
              <a:rPr lang="en-US" altLang="zh-TW" sz="1500" b="1"/>
              <a:t> (terrestrial)</a:t>
            </a:r>
          </a:p>
        </p:txBody>
      </p:sp>
      <p:sp>
        <p:nvSpPr>
          <p:cNvPr id="561157" name="Text Box 3"/>
          <p:cNvSpPr txBox="1">
            <a:spLocks noChangeArrowheads="1"/>
          </p:cNvSpPr>
          <p:nvPr/>
        </p:nvSpPr>
        <p:spPr bwMode="auto">
          <a:xfrm>
            <a:off x="4445001" y="3527425"/>
            <a:ext cx="3387725" cy="280988"/>
          </a:xfrm>
          <a:prstGeom prst="rect">
            <a:avLst/>
          </a:prstGeom>
          <a:noFill/>
          <a:ln w="9525">
            <a:noFill/>
            <a:miter lim="800000"/>
            <a:headEnd/>
            <a:tailEnd/>
          </a:ln>
        </p:spPr>
        <p:txBody>
          <a:bodyPr wrap="none" lIns="0" tIns="0" rIns="0" bIns="0"/>
          <a:lstStyle/>
          <a:p>
            <a:pPr eaLnBrk="0" hangingPunct="0"/>
            <a:r>
              <a:rPr lang="en-US" altLang="zh-TW" sz="1500" b="1" i="1"/>
              <a:t>Rodhocetus</a:t>
            </a:r>
            <a:r>
              <a:rPr lang="en-US" altLang="zh-TW" sz="1500" b="1"/>
              <a:t> (predominantly aquatic)</a:t>
            </a:r>
          </a:p>
        </p:txBody>
      </p:sp>
      <p:sp>
        <p:nvSpPr>
          <p:cNvPr id="561158" name="Text Box 3"/>
          <p:cNvSpPr txBox="1">
            <a:spLocks noChangeArrowheads="1"/>
          </p:cNvSpPr>
          <p:nvPr/>
        </p:nvSpPr>
        <p:spPr bwMode="auto">
          <a:xfrm>
            <a:off x="5054601" y="4740275"/>
            <a:ext cx="2111375" cy="280988"/>
          </a:xfrm>
          <a:prstGeom prst="rect">
            <a:avLst/>
          </a:prstGeom>
          <a:noFill/>
          <a:ln w="9525">
            <a:noFill/>
            <a:miter lim="800000"/>
            <a:headEnd/>
            <a:tailEnd/>
          </a:ln>
        </p:spPr>
        <p:txBody>
          <a:bodyPr wrap="none" lIns="0" tIns="0" rIns="0" bIns="0"/>
          <a:lstStyle/>
          <a:p>
            <a:pPr eaLnBrk="0" hangingPunct="0"/>
            <a:r>
              <a:rPr lang="en-US" altLang="zh-TW" sz="1500" b="1" i="1"/>
              <a:t>Dorudon</a:t>
            </a:r>
            <a:r>
              <a:rPr lang="en-US" altLang="zh-TW" sz="1500" b="1"/>
              <a:t> (fully aquatic)</a:t>
            </a:r>
          </a:p>
        </p:txBody>
      </p:sp>
      <p:sp>
        <p:nvSpPr>
          <p:cNvPr id="561159" name="Text Box 3"/>
          <p:cNvSpPr txBox="1">
            <a:spLocks noChangeArrowheads="1"/>
          </p:cNvSpPr>
          <p:nvPr/>
        </p:nvSpPr>
        <p:spPr bwMode="auto">
          <a:xfrm>
            <a:off x="5473701" y="4340225"/>
            <a:ext cx="962025" cy="446088"/>
          </a:xfrm>
          <a:prstGeom prst="rect">
            <a:avLst/>
          </a:prstGeom>
          <a:noFill/>
          <a:ln w="9525">
            <a:noFill/>
            <a:miter lim="800000"/>
            <a:headEnd/>
            <a:tailEnd/>
          </a:ln>
        </p:spPr>
        <p:txBody>
          <a:bodyPr wrap="none" lIns="0" tIns="0" rIns="0" bIns="0"/>
          <a:lstStyle/>
          <a:p>
            <a:pPr eaLnBrk="0" hangingPunct="0">
              <a:lnSpc>
                <a:spcPct val="80000"/>
              </a:lnSpc>
            </a:pPr>
            <a:r>
              <a:rPr lang="en-US" altLang="zh-TW" sz="1500" b="1"/>
              <a:t>Pelvis and</a:t>
            </a:r>
          </a:p>
          <a:p>
            <a:pPr eaLnBrk="0" hangingPunct="0">
              <a:lnSpc>
                <a:spcPct val="80000"/>
              </a:lnSpc>
            </a:pPr>
            <a:r>
              <a:rPr lang="en-US" altLang="zh-TW" sz="1500" b="1"/>
              <a:t>hind limb</a:t>
            </a:r>
          </a:p>
        </p:txBody>
      </p:sp>
      <p:sp>
        <p:nvSpPr>
          <p:cNvPr id="561160" name="Line 8"/>
          <p:cNvSpPr>
            <a:spLocks noChangeShapeType="1"/>
          </p:cNvSpPr>
          <p:nvPr/>
        </p:nvSpPr>
        <p:spPr bwMode="auto">
          <a:xfrm flipV="1">
            <a:off x="5224464" y="4411664"/>
            <a:ext cx="219075" cy="33337"/>
          </a:xfrm>
          <a:prstGeom prst="line">
            <a:avLst/>
          </a:prstGeom>
          <a:noFill/>
          <a:ln w="12700">
            <a:solidFill>
              <a:schemeClr val="tx1"/>
            </a:solidFill>
            <a:round/>
            <a:headEnd/>
            <a:tailEnd/>
          </a:ln>
          <a:effectLst/>
        </p:spPr>
        <p:txBody>
          <a:bodyPr wrap="none" anchor="ctr"/>
          <a:lstStyle/>
          <a:p>
            <a:endParaRPr lang="zh-TW" altLang="en-US"/>
          </a:p>
        </p:txBody>
      </p:sp>
      <p:sp>
        <p:nvSpPr>
          <p:cNvPr id="561161" name="Text Box 3"/>
          <p:cNvSpPr txBox="1">
            <a:spLocks noChangeArrowheads="1"/>
          </p:cNvSpPr>
          <p:nvPr/>
        </p:nvSpPr>
        <p:spPr bwMode="auto">
          <a:xfrm>
            <a:off x="4813301" y="5780089"/>
            <a:ext cx="962025" cy="446087"/>
          </a:xfrm>
          <a:prstGeom prst="rect">
            <a:avLst/>
          </a:prstGeom>
          <a:noFill/>
          <a:ln w="9525">
            <a:noFill/>
            <a:miter lim="800000"/>
            <a:headEnd/>
            <a:tailEnd/>
          </a:ln>
        </p:spPr>
        <p:txBody>
          <a:bodyPr wrap="none" lIns="0" tIns="0" rIns="0" bIns="0"/>
          <a:lstStyle/>
          <a:p>
            <a:pPr eaLnBrk="0" hangingPunct="0">
              <a:lnSpc>
                <a:spcPct val="80000"/>
              </a:lnSpc>
            </a:pPr>
            <a:r>
              <a:rPr lang="en-US" altLang="zh-TW" sz="1500" b="1"/>
              <a:t>Pelvis and</a:t>
            </a:r>
          </a:p>
          <a:p>
            <a:pPr eaLnBrk="0" hangingPunct="0">
              <a:lnSpc>
                <a:spcPct val="80000"/>
              </a:lnSpc>
            </a:pPr>
            <a:r>
              <a:rPr lang="en-US" altLang="zh-TW" sz="1500" b="1"/>
              <a:t>hind limb</a:t>
            </a:r>
          </a:p>
        </p:txBody>
      </p:sp>
      <p:sp>
        <p:nvSpPr>
          <p:cNvPr id="561162" name="Line 10"/>
          <p:cNvSpPr>
            <a:spLocks noChangeShapeType="1"/>
          </p:cNvSpPr>
          <p:nvPr/>
        </p:nvSpPr>
        <p:spPr bwMode="auto">
          <a:xfrm>
            <a:off x="4978400" y="5613400"/>
            <a:ext cx="0" cy="177800"/>
          </a:xfrm>
          <a:prstGeom prst="line">
            <a:avLst/>
          </a:prstGeom>
          <a:noFill/>
          <a:ln w="12700">
            <a:solidFill>
              <a:schemeClr val="tx1"/>
            </a:solidFill>
            <a:round/>
            <a:headEnd/>
            <a:tailEnd/>
          </a:ln>
          <a:effectLst/>
        </p:spPr>
        <p:txBody>
          <a:bodyPr wrap="none" anchor="ctr"/>
          <a:lstStyle/>
          <a:p>
            <a:endParaRPr lang="zh-TW" altLang="en-US"/>
          </a:p>
        </p:txBody>
      </p:sp>
      <p:sp>
        <p:nvSpPr>
          <p:cNvPr id="561163" name="Text Box 3"/>
          <p:cNvSpPr txBox="1">
            <a:spLocks noChangeArrowheads="1"/>
          </p:cNvSpPr>
          <p:nvPr/>
        </p:nvSpPr>
        <p:spPr bwMode="auto">
          <a:xfrm>
            <a:off x="4624389" y="6310314"/>
            <a:ext cx="3051175" cy="280987"/>
          </a:xfrm>
          <a:prstGeom prst="rect">
            <a:avLst/>
          </a:prstGeom>
          <a:noFill/>
          <a:ln w="9525">
            <a:noFill/>
            <a:miter lim="800000"/>
            <a:headEnd/>
            <a:tailEnd/>
          </a:ln>
        </p:spPr>
        <p:txBody>
          <a:bodyPr wrap="none" lIns="0" tIns="0" rIns="0" bIns="0"/>
          <a:lstStyle/>
          <a:p>
            <a:pPr eaLnBrk="0" hangingPunct="0"/>
            <a:r>
              <a:rPr lang="en-US" altLang="zh-TW" sz="1500" b="1" i="1"/>
              <a:t>Balaena</a:t>
            </a:r>
            <a:r>
              <a:rPr lang="en-US" altLang="zh-TW" sz="1500" b="1"/>
              <a:t> (recent whale ancestor)</a:t>
            </a: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TW" dirty="0" smtClean="0"/>
              <a:t>Evidence from biogeography</a:t>
            </a:r>
            <a:endParaRPr lang="zh-TW" altLang="en-US" dirty="0"/>
          </a:p>
        </p:txBody>
      </p:sp>
      <p:sp>
        <p:nvSpPr>
          <p:cNvPr id="3" name="Content Placeholder 2"/>
          <p:cNvSpPr>
            <a:spLocks noGrp="1"/>
          </p:cNvSpPr>
          <p:nvPr>
            <p:ph idx="1"/>
          </p:nvPr>
        </p:nvSpPr>
        <p:spPr>
          <a:xfrm>
            <a:off x="609600" y="1600201"/>
            <a:ext cx="4622304" cy="4525963"/>
          </a:xfrm>
        </p:spPr>
        <p:txBody>
          <a:bodyPr>
            <a:normAutofit/>
          </a:bodyPr>
          <a:lstStyle/>
          <a:p>
            <a:pPr marL="342900" lvl="1" indent="-342900">
              <a:buFont typeface="Arial" pitchFamily="34" charset="0"/>
              <a:buChar char="•"/>
            </a:pPr>
            <a:r>
              <a:rPr lang="en-US" altLang="zh-TW" dirty="0" smtClean="0">
                <a:ea typeface="新細明體" charset="-120"/>
                <a:cs typeface="Times New Roman" pitchFamily="84" charset="0"/>
              </a:rPr>
              <a:t>Darwin noted that Galápagos animals resembled species on the South American mainland more than they resembled animals on islands that were similar but much more distant.</a:t>
            </a:r>
          </a:p>
          <a:p>
            <a:endParaRPr lang="zh-TW" altLang="en-US" dirty="0"/>
          </a:p>
        </p:txBody>
      </p:sp>
      <p:pic>
        <p:nvPicPr>
          <p:cNvPr id="3074" name="Picture 2" descr="http://kids.sandiegozoo.org/sites/default/files/imagecache/animal_class_hero/galapagos3.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11006" y="1772816"/>
            <a:ext cx="3063458" cy="1963557"/>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www.oceanadventures.co.uk/images/GalapagosCormorant.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50513" y="1559576"/>
            <a:ext cx="2234554" cy="3168103"/>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3078" name="Picture 6" descr="Galapagos-Marine-Reserve-lizard">
            <a:hlinkClick r:id="rId4" tooltip="Galapagos-Marine-Reserve-lizard"/>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524502" y="4629651"/>
            <a:ext cx="3240360" cy="195786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3080" name="Picture 8" descr="http://mindfultourist.com/wp-content/uploads/2009/10/birds-galapagos.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559496" y="3645024"/>
            <a:ext cx="3091017" cy="2441091"/>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adaptive radiation of finchesçåçæå°çµæ"/>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15043" y="1"/>
            <a:ext cx="9144000" cy="6858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21417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TW" dirty="0" smtClean="0"/>
              <a:t>Evidence in comparative anatomy</a:t>
            </a:r>
            <a:endParaRPr lang="zh-TW" altLang="en-US" dirty="0"/>
          </a:p>
        </p:txBody>
      </p:sp>
      <p:sp>
        <p:nvSpPr>
          <p:cNvPr id="3" name="Content Placeholder 2"/>
          <p:cNvSpPr>
            <a:spLocks noGrp="1"/>
          </p:cNvSpPr>
          <p:nvPr>
            <p:ph idx="1"/>
          </p:nvPr>
        </p:nvSpPr>
        <p:spPr/>
        <p:txBody>
          <a:bodyPr/>
          <a:lstStyle/>
          <a:p>
            <a:pPr marL="420688" lvl="1" indent="-306388">
              <a:spcAft>
                <a:spcPts val="75"/>
              </a:spcAft>
              <a:buSzPct val="50000"/>
              <a:buFont typeface="Wingdings" pitchFamily="2" charset="2"/>
              <a:buChar char="l"/>
            </a:pPr>
            <a:r>
              <a:rPr lang="en-US" altLang="zh-TW" sz="3200" dirty="0">
                <a:ea typeface="新細明體" charset="-120"/>
                <a:cs typeface="Times New Roman" pitchFamily="84" charset="0"/>
              </a:rPr>
              <a:t>the comparison of body structures in different species</a:t>
            </a:r>
          </a:p>
          <a:p>
            <a:pPr marL="420688" lvl="1" indent="-306388">
              <a:spcAft>
                <a:spcPts val="75"/>
              </a:spcAft>
              <a:buSzPct val="50000"/>
              <a:buFont typeface="Wingdings" pitchFamily="2" charset="2"/>
              <a:buChar char="l"/>
            </a:pPr>
            <a:r>
              <a:rPr lang="en-US" altLang="zh-TW" sz="3200" dirty="0">
                <a:ea typeface="新細明體" charset="-120"/>
                <a:cs typeface="Times New Roman" pitchFamily="84" charset="0"/>
              </a:rPr>
              <a:t>evolution is a remodeling process</a:t>
            </a:r>
          </a:p>
          <a:p>
            <a:pPr marL="420688" lvl="1" indent="-306388">
              <a:spcAft>
                <a:spcPts val="75"/>
              </a:spcAft>
              <a:buSzPct val="50000"/>
              <a:buFont typeface="Wingdings" pitchFamily="2" charset="2"/>
              <a:buChar char="l"/>
            </a:pPr>
            <a:r>
              <a:rPr lang="en-US" altLang="zh-TW" sz="3200" b="1" dirty="0">
                <a:ea typeface="新細明體" charset="-120"/>
                <a:cs typeface="Times New Roman" pitchFamily="84" charset="0"/>
              </a:rPr>
              <a:t>homologous structures </a:t>
            </a:r>
            <a:r>
              <a:rPr lang="en-US" altLang="zh-TW" sz="3200" dirty="0">
                <a:ea typeface="新細明體" charset="-120"/>
                <a:cs typeface="Times New Roman" pitchFamily="84" charset="0"/>
              </a:rPr>
              <a:t>have different functions but are structurally similar because of common ancestry</a:t>
            </a:r>
          </a:p>
          <a:p>
            <a:endParaRPr lang="zh-TW" altLang="en-US" dirty="0"/>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20p441_f03_C.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730500" y="211139"/>
            <a:ext cx="6718300" cy="6245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7813397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convergent evolution exampleçåçæå°çµæ"/>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1"/>
            <a:ext cx="9144000" cy="6858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4234606"/>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TW" dirty="0" smtClean="0"/>
              <a:t>Evidence in comparative embryology</a:t>
            </a:r>
            <a:endParaRPr lang="zh-TW" altLang="en-US" dirty="0"/>
          </a:p>
        </p:txBody>
      </p:sp>
      <p:sp>
        <p:nvSpPr>
          <p:cNvPr id="3" name="Content Placeholder 2"/>
          <p:cNvSpPr>
            <a:spLocks noGrp="1"/>
          </p:cNvSpPr>
          <p:nvPr>
            <p:ph idx="1"/>
          </p:nvPr>
        </p:nvSpPr>
        <p:spPr/>
        <p:txBody>
          <a:bodyPr>
            <a:normAutofit/>
          </a:bodyPr>
          <a:lstStyle/>
          <a:p>
            <a:pPr marL="527050" lvl="1" indent="-368300">
              <a:buSzPct val="50000"/>
              <a:buFont typeface="Wingdings" pitchFamily="2" charset="2"/>
              <a:buChar char="l"/>
            </a:pPr>
            <a:r>
              <a:rPr lang="en-US" altLang="zh-TW" sz="3200" dirty="0">
                <a:ea typeface="新細明體" charset="-120"/>
                <a:cs typeface="Times New Roman" pitchFamily="84" charset="0"/>
              </a:rPr>
              <a:t>the comparison of early stages of development among different organisms</a:t>
            </a:r>
          </a:p>
          <a:p>
            <a:pPr marL="527050" lvl="1" indent="-368300">
              <a:buSzPct val="50000"/>
              <a:buFont typeface="Wingdings" pitchFamily="2" charset="2"/>
              <a:buChar char="l"/>
            </a:pPr>
            <a:r>
              <a:rPr lang="en-US" altLang="zh-TW" sz="3200" dirty="0">
                <a:ea typeface="新細明體" charset="-120"/>
                <a:cs typeface="Times New Roman" pitchFamily="84" charset="0"/>
              </a:rPr>
              <a:t>reveals homologies not visible in adult organisms</a:t>
            </a:r>
          </a:p>
          <a:p>
            <a:endParaRPr lang="zh-TW" altLang="en-US" dirty="0"/>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ç¸éåç"/>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1"/>
            <a:ext cx="9144000" cy="6858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871166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sexual selection examplesçåçæå°çµæ"/>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1585" y="1196752"/>
            <a:ext cx="7440761" cy="523859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1277287" y="476672"/>
            <a:ext cx="9589356" cy="461665"/>
          </a:xfrm>
          <a:prstGeom prst="rect">
            <a:avLst/>
          </a:prstGeom>
          <a:noFill/>
        </p:spPr>
        <p:txBody>
          <a:bodyPr wrap="none" rtlCol="0">
            <a:spAutoFit/>
          </a:bodyPr>
          <a:lstStyle/>
          <a:p>
            <a:r>
              <a:rPr lang="en-US" sz="2400" dirty="0"/>
              <a:t>Mandrills are one of nature's most extreme examples of sexual dimorphism</a:t>
            </a:r>
          </a:p>
        </p:txBody>
      </p:sp>
    </p:spTree>
    <p:extLst>
      <p:ext uri="{BB962C8B-B14F-4D97-AF65-F5344CB8AC3E}">
        <p14:creationId xmlns:p14="http://schemas.microsoft.com/office/powerpoint/2010/main" val="4129704574"/>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6690" name="Picture 11" descr="13_04hbWhaleAncestors-U"/>
          <p:cNvPicPr>
            <a:picLocks noChangeAspect="1" noChangeArrowheads="1"/>
          </p:cNvPicPr>
          <p:nvPr/>
        </p:nvPicPr>
        <p:blipFill>
          <a:blip r:embed="rId3" cstate="print"/>
          <a:srcRect t="38100"/>
          <a:stretch>
            <a:fillRect/>
          </a:stretch>
        </p:blipFill>
        <p:spPr bwMode="auto">
          <a:xfrm>
            <a:off x="2999656" y="2492896"/>
            <a:ext cx="7319463" cy="2880319"/>
          </a:xfrm>
          <a:prstGeom prst="rect">
            <a:avLst/>
          </a:prstGeom>
          <a:noFill/>
          <a:ln w="9525">
            <a:noFill/>
            <a:miter lim="800000"/>
            <a:headEnd/>
            <a:tailEnd/>
          </a:ln>
        </p:spPr>
      </p:pic>
      <p:sp>
        <p:nvSpPr>
          <p:cNvPr id="626695" name="Text Box 3"/>
          <p:cNvSpPr txBox="1">
            <a:spLocks noChangeArrowheads="1"/>
          </p:cNvSpPr>
          <p:nvPr/>
        </p:nvSpPr>
        <p:spPr bwMode="auto">
          <a:xfrm>
            <a:off x="4151784" y="4181199"/>
            <a:ext cx="1536700" cy="600075"/>
          </a:xfrm>
          <a:prstGeom prst="rect">
            <a:avLst/>
          </a:prstGeom>
          <a:noFill/>
          <a:ln w="9525">
            <a:noFill/>
            <a:miter lim="800000"/>
            <a:headEnd/>
            <a:tailEnd/>
          </a:ln>
        </p:spPr>
        <p:txBody>
          <a:bodyPr wrap="none" lIns="0" tIns="0" rIns="0" bIns="0"/>
          <a:lstStyle/>
          <a:p>
            <a:pPr eaLnBrk="0" hangingPunct="0">
              <a:lnSpc>
                <a:spcPct val="80000"/>
              </a:lnSpc>
            </a:pPr>
            <a:r>
              <a:rPr lang="en-US" altLang="zh-TW" sz="2200" b="1" dirty="0"/>
              <a:t>Pelvis and</a:t>
            </a:r>
          </a:p>
          <a:p>
            <a:pPr eaLnBrk="0" hangingPunct="0">
              <a:lnSpc>
                <a:spcPct val="80000"/>
              </a:lnSpc>
            </a:pPr>
            <a:r>
              <a:rPr lang="en-US" altLang="zh-TW" sz="2200" b="1" dirty="0"/>
              <a:t>hind limb</a:t>
            </a:r>
          </a:p>
        </p:txBody>
      </p:sp>
      <p:sp>
        <p:nvSpPr>
          <p:cNvPr id="626696" name="Line 9"/>
          <p:cNvSpPr>
            <a:spLocks noChangeShapeType="1"/>
          </p:cNvSpPr>
          <p:nvPr/>
        </p:nvSpPr>
        <p:spPr bwMode="auto">
          <a:xfrm>
            <a:off x="4756496" y="3802880"/>
            <a:ext cx="0" cy="260350"/>
          </a:xfrm>
          <a:prstGeom prst="line">
            <a:avLst/>
          </a:prstGeom>
          <a:noFill/>
          <a:ln w="12700">
            <a:solidFill>
              <a:schemeClr val="tx1"/>
            </a:solidFill>
            <a:round/>
            <a:headEnd/>
            <a:tailEnd/>
          </a:ln>
          <a:effectLst/>
        </p:spPr>
        <p:txBody>
          <a:bodyPr wrap="none" anchor="ctr"/>
          <a:lstStyle/>
          <a:p>
            <a:endParaRPr lang="zh-TW" altLang="en-US"/>
          </a:p>
        </p:txBody>
      </p:sp>
      <p:sp>
        <p:nvSpPr>
          <p:cNvPr id="626697" name="Text Box 3"/>
          <p:cNvSpPr txBox="1">
            <a:spLocks noChangeArrowheads="1"/>
          </p:cNvSpPr>
          <p:nvPr/>
        </p:nvSpPr>
        <p:spPr bwMode="auto">
          <a:xfrm>
            <a:off x="4583832" y="5805264"/>
            <a:ext cx="3816424" cy="416092"/>
          </a:xfrm>
          <a:prstGeom prst="rect">
            <a:avLst/>
          </a:prstGeom>
          <a:noFill/>
          <a:ln w="9525">
            <a:noFill/>
            <a:miter lim="800000"/>
            <a:headEnd/>
            <a:tailEnd/>
          </a:ln>
        </p:spPr>
        <p:txBody>
          <a:bodyPr wrap="none" lIns="0" tIns="0" rIns="0" bIns="0"/>
          <a:lstStyle/>
          <a:p>
            <a:pPr eaLnBrk="0" hangingPunct="0"/>
            <a:r>
              <a:rPr lang="en-US" altLang="zh-TW" sz="2200" b="1" i="1" dirty="0" err="1"/>
              <a:t>Balaena</a:t>
            </a:r>
            <a:r>
              <a:rPr lang="en-US" altLang="zh-TW" sz="2200" b="1" dirty="0"/>
              <a:t> (recent whale ancestor)</a:t>
            </a:r>
          </a:p>
        </p:txBody>
      </p:sp>
      <p:sp>
        <p:nvSpPr>
          <p:cNvPr id="6" name="TextBox 5"/>
          <p:cNvSpPr txBox="1"/>
          <p:nvPr/>
        </p:nvSpPr>
        <p:spPr>
          <a:xfrm>
            <a:off x="1055440" y="764705"/>
            <a:ext cx="10081120" cy="1354217"/>
          </a:xfrm>
          <a:prstGeom prst="rect">
            <a:avLst/>
          </a:prstGeom>
          <a:noFill/>
        </p:spPr>
        <p:txBody>
          <a:bodyPr wrap="square" rtlCol="0">
            <a:spAutoFit/>
          </a:bodyPr>
          <a:lstStyle/>
          <a:p>
            <a:pPr marL="0" lvl="1" algn="just"/>
            <a:r>
              <a:rPr lang="en-US" altLang="zh-TW" sz="3200" b="1" dirty="0">
                <a:ea typeface="新細明體" charset="-120"/>
                <a:cs typeface="Times New Roman" pitchFamily="84" charset="0"/>
              </a:rPr>
              <a:t>Vestigial structures </a:t>
            </a:r>
            <a:r>
              <a:rPr lang="en-US" altLang="zh-TW" sz="3200" dirty="0">
                <a:ea typeface="新細明體" charset="-120"/>
                <a:cs typeface="Times New Roman" pitchFamily="84" charset="0"/>
              </a:rPr>
              <a:t>are remnants of features that served important functions in an organism’s ancestors.</a:t>
            </a:r>
            <a:endParaRPr lang="en-US" altLang="zh-TW" sz="3200" dirty="0">
              <a:ea typeface="新細明體" charset="-120"/>
            </a:endParaRPr>
          </a:p>
          <a:p>
            <a:endParaRPr lang="zh-TW" altLang="en-US" dirty="0"/>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dirty="0" smtClean="0"/>
              <a:t>Evidence in molecular biology</a:t>
            </a:r>
            <a:endParaRPr lang="zh-TW" altLang="en-US" dirty="0"/>
          </a:p>
        </p:txBody>
      </p:sp>
      <p:sp>
        <p:nvSpPr>
          <p:cNvPr id="3" name="Content Placeholder 2"/>
          <p:cNvSpPr>
            <a:spLocks noGrp="1"/>
          </p:cNvSpPr>
          <p:nvPr>
            <p:ph idx="1"/>
          </p:nvPr>
        </p:nvSpPr>
        <p:spPr/>
        <p:txBody>
          <a:bodyPr>
            <a:normAutofit/>
          </a:bodyPr>
          <a:lstStyle/>
          <a:p>
            <a:pPr marL="304800" lvl="3" indent="-300038">
              <a:buSzPct val="50000"/>
              <a:buFont typeface="Wingdings" pitchFamily="2" charset="2"/>
              <a:buChar char="l"/>
            </a:pPr>
            <a:r>
              <a:rPr lang="en-US" altLang="zh-TW" sz="3200" dirty="0">
                <a:ea typeface="新細明體" charset="-120"/>
                <a:cs typeface="Times New Roman" pitchFamily="84" charset="0"/>
              </a:rPr>
              <a:t>DNA and amino acid sequences show evolutionary relationships among different organisms</a:t>
            </a:r>
          </a:p>
          <a:p>
            <a:pPr marL="762000" lvl="4" indent="-300038">
              <a:buSzPct val="50000"/>
              <a:buFont typeface="Wingdings" pitchFamily="2" charset="2"/>
              <a:buChar char="l"/>
            </a:pPr>
            <a:r>
              <a:rPr lang="en-US" altLang="zh-TW" sz="2800" dirty="0">
                <a:ea typeface="新細明體" charset="-120"/>
                <a:cs typeface="Times New Roman" pitchFamily="84" charset="0"/>
              </a:rPr>
              <a:t>all life shares a common DNA code for the proteins found in living cells</a:t>
            </a:r>
          </a:p>
          <a:p>
            <a:pPr marL="762000" lvl="4" indent="-300038">
              <a:buSzPct val="50000"/>
              <a:buFont typeface="Wingdings" pitchFamily="2" charset="2"/>
              <a:buChar char="l"/>
            </a:pPr>
            <a:r>
              <a:rPr lang="en-US" altLang="zh-TW" sz="2800" dirty="0">
                <a:ea typeface="新細明體" charset="-120"/>
                <a:cs typeface="Times New Roman" pitchFamily="84" charset="0"/>
              </a:rPr>
              <a:t>humans and bacteria share homologous genes that have been inherited from a very distant common ancestor</a:t>
            </a:r>
          </a:p>
          <a:p>
            <a:pPr marL="762000" lvl="4" indent="-300038">
              <a:buSzPct val="50000"/>
              <a:buFont typeface="Wingdings" pitchFamily="2" charset="2"/>
              <a:buChar char="l"/>
            </a:pPr>
            <a:r>
              <a:rPr lang="en-US" altLang="zh-TW" sz="2800" b="1" dirty="0"/>
              <a:t>SINE: Short </a:t>
            </a:r>
            <a:r>
              <a:rPr lang="en-US" altLang="zh-TW" sz="2800" b="1" dirty="0" err="1"/>
              <a:t>INterspersed</a:t>
            </a:r>
            <a:r>
              <a:rPr lang="en-US" altLang="zh-TW" sz="2800" b="1" dirty="0"/>
              <a:t> Elements </a:t>
            </a:r>
            <a:r>
              <a:rPr lang="en-US" altLang="zh-TW" sz="2800" dirty="0"/>
              <a:t>(junk DNA) is used to construct the </a:t>
            </a:r>
            <a:r>
              <a:rPr lang="en-US" altLang="zh-TW" sz="2800" dirty="0" err="1"/>
              <a:t>phylogenetic</a:t>
            </a:r>
            <a:r>
              <a:rPr lang="en-US" altLang="zh-TW" sz="2800" dirty="0"/>
              <a:t> tree of primates</a:t>
            </a:r>
          </a:p>
          <a:p>
            <a:pPr marL="762000" lvl="4" indent="-300038">
              <a:buSzPct val="50000"/>
              <a:buFont typeface="Wingdings" pitchFamily="2" charset="2"/>
              <a:buChar char="l"/>
            </a:pPr>
            <a:endParaRPr lang="en-US" altLang="zh-TW" dirty="0" smtClean="0">
              <a:ea typeface="新細明體" charset="-120"/>
            </a:endParaRPr>
          </a:p>
          <a:p>
            <a:endParaRPr lang="zh-TW" altLang="en-US" dirty="0"/>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descr="all life shares a common DNA codeçåçæå°çµæ"/>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9919"/>
            <a:ext cx="9144000" cy="6858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1309266"/>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8" name="Picture 4" descr="humans and bacteria share homologous genesçåçæå°çµæ"/>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27648" y="260648"/>
            <a:ext cx="6408712" cy="63108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2833818"/>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HK" dirty="0" smtClean="0"/>
              <a:t>SINE</a:t>
            </a:r>
            <a:endParaRPr lang="zh-HK" altLang="en-US" dirty="0"/>
          </a:p>
        </p:txBody>
      </p:sp>
      <p:sp>
        <p:nvSpPr>
          <p:cNvPr id="3" name="Content Placeholder 2"/>
          <p:cNvSpPr>
            <a:spLocks noGrp="1"/>
          </p:cNvSpPr>
          <p:nvPr>
            <p:ph idx="1"/>
          </p:nvPr>
        </p:nvSpPr>
        <p:spPr/>
        <p:txBody>
          <a:bodyPr/>
          <a:lstStyle/>
          <a:p>
            <a:r>
              <a:rPr lang="en-US" altLang="zh-HK" dirty="0" smtClean="0"/>
              <a:t>Accidental insertion of junk DNA sequences near genes</a:t>
            </a:r>
          </a:p>
          <a:p>
            <a:r>
              <a:rPr lang="en-US" altLang="zh-HK" dirty="0" smtClean="0"/>
              <a:t>They cannot be removed once inserted</a:t>
            </a:r>
          </a:p>
          <a:p>
            <a:r>
              <a:rPr lang="en-US" altLang="zh-HK" dirty="0" smtClean="0"/>
              <a:t>Their presence in the same place in the DNA of two species indicate these species share a common ancestor</a:t>
            </a:r>
            <a:endParaRPr lang="zh-HK" altLang="en-US" dirty="0"/>
          </a:p>
        </p:txBody>
      </p:sp>
    </p:spTree>
    <p:extLst>
      <p:ext uri="{BB962C8B-B14F-4D97-AF65-F5344CB8AC3E}">
        <p14:creationId xmlns:p14="http://schemas.microsoft.com/office/powerpoint/2010/main" val="3464500834"/>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32211" y="195230"/>
            <a:ext cx="3631434" cy="6484307"/>
          </a:xfrm>
          <a:prstGeom prst="rect">
            <a:avLst/>
          </a:prstGeom>
        </p:spPr>
      </p:pic>
      <p:sp>
        <p:nvSpPr>
          <p:cNvPr id="3" name="TextBox 2"/>
          <p:cNvSpPr txBox="1"/>
          <p:nvPr/>
        </p:nvSpPr>
        <p:spPr>
          <a:xfrm>
            <a:off x="7278452" y="2876184"/>
            <a:ext cx="4002123" cy="1200329"/>
          </a:xfrm>
          <a:prstGeom prst="rect">
            <a:avLst/>
          </a:prstGeom>
          <a:noFill/>
        </p:spPr>
        <p:txBody>
          <a:bodyPr wrap="square" rtlCol="0">
            <a:spAutoFit/>
          </a:bodyPr>
          <a:lstStyle/>
          <a:p>
            <a:r>
              <a:rPr lang="en-US" altLang="zh-HK" sz="2400" dirty="0"/>
              <a:t>The sharing of SINES indicates the evolutionary relationships among species.</a:t>
            </a:r>
            <a:endParaRPr lang="zh-HK" altLang="en-US" sz="2400" dirty="0"/>
          </a:p>
        </p:txBody>
      </p:sp>
      <p:sp>
        <p:nvSpPr>
          <p:cNvPr id="5" name="Rectangle 4"/>
          <p:cNvSpPr/>
          <p:nvPr/>
        </p:nvSpPr>
        <p:spPr>
          <a:xfrm>
            <a:off x="4367808" y="2924944"/>
            <a:ext cx="2160240" cy="283838"/>
          </a:xfrm>
          <a:prstGeom prst="rect">
            <a:avLst/>
          </a:prstGeom>
          <a:noFill/>
          <a:ln w="28575"/>
        </p:spPr>
        <p:style>
          <a:lnRef idx="2">
            <a:schemeClr val="accent2"/>
          </a:lnRef>
          <a:fillRef idx="1">
            <a:schemeClr val="lt1"/>
          </a:fillRef>
          <a:effectRef idx="0">
            <a:schemeClr val="accent2"/>
          </a:effectRef>
          <a:fontRef idx="minor">
            <a:schemeClr val="dk1"/>
          </a:fontRef>
        </p:style>
        <p:txBody>
          <a:bodyPr rtlCol="0" anchor="ctr"/>
          <a:lstStyle/>
          <a:p>
            <a:pPr algn="ctr"/>
            <a:endParaRPr lang="zh-HK" altLang="en-US"/>
          </a:p>
        </p:txBody>
      </p:sp>
      <p:sp>
        <p:nvSpPr>
          <p:cNvPr id="6" name="Rectangle 5"/>
          <p:cNvSpPr/>
          <p:nvPr/>
        </p:nvSpPr>
        <p:spPr>
          <a:xfrm>
            <a:off x="4349418" y="4818786"/>
            <a:ext cx="1469437" cy="360040"/>
          </a:xfrm>
          <a:prstGeom prst="rect">
            <a:avLst/>
          </a:prstGeom>
          <a:noFill/>
          <a:ln w="28575"/>
        </p:spPr>
        <p:style>
          <a:lnRef idx="2">
            <a:schemeClr val="accent2"/>
          </a:lnRef>
          <a:fillRef idx="1">
            <a:schemeClr val="lt1"/>
          </a:fillRef>
          <a:effectRef idx="0">
            <a:schemeClr val="accent2"/>
          </a:effectRef>
          <a:fontRef idx="minor">
            <a:schemeClr val="dk1"/>
          </a:fontRef>
        </p:style>
        <p:txBody>
          <a:bodyPr rtlCol="0" anchor="ctr"/>
          <a:lstStyle/>
          <a:p>
            <a:pPr algn="ctr"/>
            <a:endParaRPr lang="zh-HK" altLang="en-US"/>
          </a:p>
        </p:txBody>
      </p:sp>
      <p:sp>
        <p:nvSpPr>
          <p:cNvPr id="7" name="Rectangle 6"/>
          <p:cNvSpPr/>
          <p:nvPr/>
        </p:nvSpPr>
        <p:spPr>
          <a:xfrm>
            <a:off x="4367808" y="1071329"/>
            <a:ext cx="1584176" cy="360040"/>
          </a:xfrm>
          <a:prstGeom prst="rect">
            <a:avLst/>
          </a:prstGeom>
          <a:noFill/>
          <a:ln w="28575"/>
        </p:spPr>
        <p:style>
          <a:lnRef idx="2">
            <a:schemeClr val="accent2"/>
          </a:lnRef>
          <a:fillRef idx="1">
            <a:schemeClr val="lt1"/>
          </a:fillRef>
          <a:effectRef idx="0">
            <a:schemeClr val="accent2"/>
          </a:effectRef>
          <a:fontRef idx="minor">
            <a:schemeClr val="dk1"/>
          </a:fontRef>
        </p:style>
        <p:txBody>
          <a:bodyPr rtlCol="0" anchor="ctr"/>
          <a:lstStyle/>
          <a:p>
            <a:pPr algn="ctr"/>
            <a:endParaRPr lang="zh-HK" altLang="en-US"/>
          </a:p>
        </p:txBody>
      </p:sp>
    </p:spTree>
    <p:extLst>
      <p:ext uri="{BB962C8B-B14F-4D97-AF65-F5344CB8AC3E}">
        <p14:creationId xmlns:p14="http://schemas.microsoft.com/office/powerpoint/2010/main" val="3421338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Picture 2" descr="http://fieldmuseum.org/sites/default/files/Primate%20Tree_4.jpg"/>
          <p:cNvPicPr>
            <a:picLocks noChangeAspect="1" noChangeArrowheads="1"/>
          </p:cNvPicPr>
          <p:nvPr/>
        </p:nvPicPr>
        <p:blipFill>
          <a:blip r:embed="rId2" cstate="print"/>
          <a:srcRect/>
          <a:stretch>
            <a:fillRect/>
          </a:stretch>
        </p:blipFill>
        <p:spPr bwMode="auto">
          <a:xfrm>
            <a:off x="3719737" y="116632"/>
            <a:ext cx="4680521" cy="6498124"/>
          </a:xfrm>
          <a:prstGeom prst="rect">
            <a:avLst/>
          </a:prstGeom>
          <a:noFill/>
        </p:spPr>
      </p:pic>
      <p:sp>
        <p:nvSpPr>
          <p:cNvPr id="4" name="TextBox 3"/>
          <p:cNvSpPr txBox="1"/>
          <p:nvPr/>
        </p:nvSpPr>
        <p:spPr>
          <a:xfrm>
            <a:off x="8688288" y="6381328"/>
            <a:ext cx="1402948" cy="369332"/>
          </a:xfrm>
          <a:prstGeom prst="rect">
            <a:avLst/>
          </a:prstGeom>
          <a:noFill/>
        </p:spPr>
        <p:txBody>
          <a:bodyPr wrap="none" rtlCol="0">
            <a:spAutoFit/>
          </a:bodyPr>
          <a:lstStyle/>
          <a:p>
            <a:r>
              <a:rPr lang="en-US" altLang="zh-TW" dirty="0"/>
              <a:t>Martin, 1990</a:t>
            </a:r>
            <a:endParaRPr lang="zh-TW" altLang="en-US" dirty="0"/>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68896" y="2132856"/>
            <a:ext cx="10654208" cy="1470025"/>
          </a:xfrm>
        </p:spPr>
        <p:txBody>
          <a:bodyPr>
            <a:normAutofit fontScale="90000"/>
          </a:bodyPr>
          <a:lstStyle/>
          <a:p>
            <a:r>
              <a:rPr lang="en-US" altLang="zh-TW" dirty="0" smtClean="0"/>
              <a:t>Although a species changes with time as a result of natural selection, how can new species formed?</a:t>
            </a:r>
            <a:endParaRPr lang="zh-TW" altLang="en-US" dirty="0"/>
          </a:p>
        </p:txBody>
      </p:sp>
      <p:sp>
        <p:nvSpPr>
          <p:cNvPr id="3" name="Subtitle 2"/>
          <p:cNvSpPr>
            <a:spLocks noGrp="1"/>
          </p:cNvSpPr>
          <p:nvPr>
            <p:ph type="subTitle" idx="1"/>
          </p:nvPr>
        </p:nvSpPr>
        <p:spPr/>
        <p:txBody>
          <a:bodyPr/>
          <a:lstStyle/>
          <a:p>
            <a:endParaRPr lang="zh-TW" altLang="en-US" dirty="0"/>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altLang="zh-TW" dirty="0" smtClean="0"/>
              <a:t>Formation of new species (speciation)</a:t>
            </a:r>
            <a:endParaRPr lang="zh-TW" altLang="en-US" dirty="0"/>
          </a:p>
        </p:txBody>
      </p:sp>
      <p:sp>
        <p:nvSpPr>
          <p:cNvPr id="5" name="Subtitle 4"/>
          <p:cNvSpPr>
            <a:spLocks noGrp="1"/>
          </p:cNvSpPr>
          <p:nvPr>
            <p:ph type="subTitle" idx="1"/>
          </p:nvPr>
        </p:nvSpPr>
        <p:spPr/>
        <p:txBody>
          <a:bodyPr/>
          <a:lstStyle/>
          <a:p>
            <a:endParaRPr lang="zh-TW" altLang="en-US"/>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620688"/>
            <a:ext cx="10972800" cy="796950"/>
          </a:xfrm>
        </p:spPr>
        <p:txBody>
          <a:bodyPr/>
          <a:lstStyle/>
          <a:p>
            <a:endParaRPr lang="zh-TW" altLang="en-US" dirty="0"/>
          </a:p>
        </p:txBody>
      </p:sp>
      <p:sp>
        <p:nvSpPr>
          <p:cNvPr id="3" name="Content Placeholder 2"/>
          <p:cNvSpPr>
            <a:spLocks noGrp="1"/>
          </p:cNvSpPr>
          <p:nvPr>
            <p:ph idx="1"/>
          </p:nvPr>
        </p:nvSpPr>
        <p:spPr>
          <a:xfrm>
            <a:off x="609600" y="620688"/>
            <a:ext cx="10972800" cy="5505476"/>
          </a:xfrm>
        </p:spPr>
        <p:txBody>
          <a:bodyPr>
            <a:normAutofit/>
          </a:bodyPr>
          <a:lstStyle/>
          <a:p>
            <a:pPr marL="0" indent="0">
              <a:buNone/>
            </a:pPr>
            <a:r>
              <a:rPr lang="en-US" altLang="zh-TW" b="1" dirty="0" smtClean="0">
                <a:ea typeface="新細明體" charset="-120"/>
                <a:cs typeface="Times New Roman" pitchFamily="84" charset="0"/>
              </a:rPr>
              <a:t>(I) Allopatric speciation</a:t>
            </a:r>
            <a:endParaRPr lang="en-US" altLang="zh-TW" dirty="0" smtClean="0">
              <a:ea typeface="新細明體" charset="-120"/>
              <a:cs typeface="Times New Roman" pitchFamily="84" charset="0"/>
            </a:endParaRPr>
          </a:p>
          <a:p>
            <a:pPr lvl="1"/>
            <a:r>
              <a:rPr lang="en-US" altLang="zh-TW" dirty="0" smtClean="0">
                <a:ea typeface="新細明體" charset="-120"/>
                <a:cs typeface="Times New Roman" pitchFamily="84" charset="0"/>
              </a:rPr>
              <a:t>populations of the same species are geographically separated, isolating their gene pools</a:t>
            </a:r>
          </a:p>
          <a:p>
            <a:pPr lvl="1"/>
            <a:r>
              <a:rPr lang="en-US" altLang="zh-TW" dirty="0" smtClean="0">
                <a:ea typeface="新細明體" charset="-120"/>
                <a:cs typeface="Times New Roman" pitchFamily="84" charset="0"/>
              </a:rPr>
              <a:t>gene flow between populations is initially prevented by a geographic barrier</a:t>
            </a:r>
          </a:p>
          <a:p>
            <a:pPr lvl="1"/>
            <a:r>
              <a:rPr lang="en-US" altLang="zh-TW" dirty="0" smtClean="0">
                <a:ea typeface="新細明體" charset="-120"/>
                <a:cs typeface="Times New Roman" pitchFamily="84" charset="0"/>
              </a:rPr>
              <a:t>reproductive barriers can evolve as a by-product of changes in populations as they adapt to different environments</a:t>
            </a:r>
          </a:p>
          <a:p>
            <a:pPr lvl="1"/>
            <a:endParaRPr lang="zh-TW" altLang="en-US"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91544" y="1018618"/>
            <a:ext cx="8229600" cy="1143000"/>
          </a:xfrm>
        </p:spPr>
        <p:txBody>
          <a:bodyPr>
            <a:normAutofit/>
          </a:bodyPr>
          <a:lstStyle/>
          <a:p>
            <a:r>
              <a:rPr lang="en-US" altLang="zh-TW" dirty="0" smtClean="0"/>
              <a:t>Do species change over time?</a:t>
            </a:r>
            <a:endParaRPr lang="zh-TW" altLang="en-US" dirty="0"/>
          </a:p>
        </p:txBody>
      </p:sp>
      <p:pic>
        <p:nvPicPr>
          <p:cNvPr id="4" name="Picture 3" descr="070831_human_evolution_02.jpg"/>
          <p:cNvPicPr>
            <a:picLocks noChangeAspect="1"/>
          </p:cNvPicPr>
          <p:nvPr/>
        </p:nvPicPr>
        <p:blipFill>
          <a:blip r:embed="rId2" cstate="print"/>
          <a:stretch>
            <a:fillRect/>
          </a:stretch>
        </p:blipFill>
        <p:spPr>
          <a:xfrm>
            <a:off x="1353816" y="2132856"/>
            <a:ext cx="9505056" cy="4324800"/>
          </a:xfrm>
          <a:prstGeom prst="rect">
            <a:avLst/>
          </a:prstGeom>
        </p:spPr>
      </p:pic>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3" name="Rectangle 3" hidden="1"/>
          <p:cNvSpPr>
            <a:spLocks noGrp="1" noChangeArrowheads="1"/>
          </p:cNvSpPr>
          <p:nvPr>
            <p:ph type="title"/>
          </p:nvPr>
        </p:nvSpPr>
        <p:spPr/>
        <p:txBody>
          <a:bodyPr/>
          <a:lstStyle/>
          <a:p>
            <a:pPr eaLnBrk="1" hangingPunct="1">
              <a:defRPr/>
            </a:pPr>
            <a:endParaRPr lang="en-US" altLang="en-US" smtClean="0">
              <a:latin typeface="Calibri" pitchFamily="34" charset="0"/>
              <a:ea typeface="ＭＳ Ｐゴシック" pitchFamily="34" charset="-128"/>
            </a:endParaRPr>
          </a:p>
        </p:txBody>
      </p:sp>
      <p:pic>
        <p:nvPicPr>
          <p:cNvPr id="18436" name="Picture 1" descr="22p486_f09_C.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51384" y="1700808"/>
            <a:ext cx="11242459" cy="3312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63104731"/>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9714" name="Picture 2" descr="14_04a_AllopatSquirrel-U"/>
          <p:cNvPicPr>
            <a:picLocks noChangeAspect="1" noChangeArrowheads="1"/>
          </p:cNvPicPr>
          <p:nvPr/>
        </p:nvPicPr>
        <p:blipFill>
          <a:blip r:embed="rId3" cstate="print"/>
          <a:srcRect/>
          <a:stretch>
            <a:fillRect/>
          </a:stretch>
        </p:blipFill>
        <p:spPr bwMode="auto">
          <a:xfrm>
            <a:off x="942294" y="1183159"/>
            <a:ext cx="10472115" cy="3920480"/>
          </a:xfrm>
          <a:prstGeom prst="rect">
            <a:avLst/>
          </a:prstGeom>
          <a:noFill/>
        </p:spPr>
      </p:pic>
      <p:sp>
        <p:nvSpPr>
          <p:cNvPr id="499716" name="Text Box 3"/>
          <p:cNvSpPr txBox="1">
            <a:spLocks noChangeArrowheads="1"/>
          </p:cNvSpPr>
          <p:nvPr/>
        </p:nvSpPr>
        <p:spPr bwMode="auto">
          <a:xfrm>
            <a:off x="2279576" y="2011082"/>
            <a:ext cx="1219200" cy="228600"/>
          </a:xfrm>
          <a:prstGeom prst="rect">
            <a:avLst/>
          </a:prstGeom>
          <a:noFill/>
          <a:ln w="9525">
            <a:noFill/>
            <a:miter lim="800000"/>
            <a:headEnd/>
            <a:tailEnd/>
          </a:ln>
        </p:spPr>
        <p:txBody>
          <a:bodyPr wrap="none" lIns="0" tIns="0" rIns="0" bIns="0"/>
          <a:lstStyle/>
          <a:p>
            <a:pPr eaLnBrk="0" hangingPunct="0"/>
            <a:r>
              <a:rPr lang="en-US" altLang="zh-TW" b="1" dirty="0">
                <a:solidFill>
                  <a:schemeClr val="bg1"/>
                </a:solidFill>
              </a:rPr>
              <a:t>South rim</a:t>
            </a:r>
          </a:p>
        </p:txBody>
      </p:sp>
      <p:sp>
        <p:nvSpPr>
          <p:cNvPr id="499717" name="Text Box 3"/>
          <p:cNvSpPr txBox="1">
            <a:spLocks noChangeArrowheads="1"/>
          </p:cNvSpPr>
          <p:nvPr/>
        </p:nvSpPr>
        <p:spPr bwMode="auto">
          <a:xfrm>
            <a:off x="3215680" y="2463618"/>
            <a:ext cx="1219200" cy="228600"/>
          </a:xfrm>
          <a:prstGeom prst="rect">
            <a:avLst/>
          </a:prstGeom>
          <a:noFill/>
          <a:ln w="9525">
            <a:noFill/>
            <a:miter lim="800000"/>
            <a:headEnd/>
            <a:tailEnd/>
          </a:ln>
        </p:spPr>
        <p:txBody>
          <a:bodyPr wrap="none" lIns="0" tIns="0" rIns="0" bIns="0"/>
          <a:lstStyle/>
          <a:p>
            <a:pPr eaLnBrk="0" hangingPunct="0"/>
            <a:r>
              <a:rPr lang="en-US" altLang="zh-TW" b="1" i="1" dirty="0">
                <a:solidFill>
                  <a:schemeClr val="bg1"/>
                </a:solidFill>
              </a:rPr>
              <a:t>A. </a:t>
            </a:r>
            <a:r>
              <a:rPr lang="en-US" altLang="zh-TW" b="1" i="1" dirty="0" err="1">
                <a:solidFill>
                  <a:schemeClr val="bg1"/>
                </a:solidFill>
              </a:rPr>
              <a:t>harrisii</a:t>
            </a:r>
            <a:endParaRPr lang="en-US" altLang="zh-TW" b="1" i="1" dirty="0">
              <a:solidFill>
                <a:schemeClr val="bg1"/>
              </a:solidFill>
            </a:endParaRPr>
          </a:p>
        </p:txBody>
      </p:sp>
      <p:sp>
        <p:nvSpPr>
          <p:cNvPr id="499718" name="Text Box 3"/>
          <p:cNvSpPr txBox="1">
            <a:spLocks noChangeArrowheads="1"/>
          </p:cNvSpPr>
          <p:nvPr/>
        </p:nvSpPr>
        <p:spPr bwMode="auto">
          <a:xfrm>
            <a:off x="9336360" y="2011082"/>
            <a:ext cx="1219200" cy="228600"/>
          </a:xfrm>
          <a:prstGeom prst="rect">
            <a:avLst/>
          </a:prstGeom>
          <a:noFill/>
          <a:ln w="9525">
            <a:noFill/>
            <a:miter lim="800000"/>
            <a:headEnd/>
            <a:tailEnd/>
          </a:ln>
        </p:spPr>
        <p:txBody>
          <a:bodyPr wrap="none" lIns="0" tIns="0" rIns="0" bIns="0"/>
          <a:lstStyle/>
          <a:p>
            <a:pPr eaLnBrk="0" hangingPunct="0"/>
            <a:r>
              <a:rPr lang="en-US" altLang="zh-TW" b="1" dirty="0">
                <a:solidFill>
                  <a:schemeClr val="bg1"/>
                </a:solidFill>
              </a:rPr>
              <a:t>North rim</a:t>
            </a:r>
          </a:p>
        </p:txBody>
      </p:sp>
      <p:sp>
        <p:nvSpPr>
          <p:cNvPr id="499719" name="Text Box 3"/>
          <p:cNvSpPr txBox="1">
            <a:spLocks noChangeArrowheads="1"/>
          </p:cNvSpPr>
          <p:nvPr/>
        </p:nvSpPr>
        <p:spPr bwMode="auto">
          <a:xfrm>
            <a:off x="9945960" y="2436008"/>
            <a:ext cx="1219200" cy="228600"/>
          </a:xfrm>
          <a:prstGeom prst="rect">
            <a:avLst/>
          </a:prstGeom>
          <a:noFill/>
          <a:ln w="9525">
            <a:noFill/>
            <a:miter lim="800000"/>
            <a:headEnd/>
            <a:tailEnd/>
          </a:ln>
        </p:spPr>
        <p:txBody>
          <a:bodyPr wrap="none" lIns="0" tIns="0" rIns="0" bIns="0"/>
          <a:lstStyle/>
          <a:p>
            <a:pPr eaLnBrk="0" hangingPunct="0"/>
            <a:r>
              <a:rPr lang="en-US" altLang="zh-TW" b="1" i="1" dirty="0">
                <a:solidFill>
                  <a:schemeClr val="bg1"/>
                </a:solidFill>
              </a:rPr>
              <a:t>A. </a:t>
            </a:r>
            <a:r>
              <a:rPr lang="en-US" altLang="zh-TW" b="1" i="1" dirty="0" err="1">
                <a:solidFill>
                  <a:schemeClr val="bg1"/>
                </a:solidFill>
              </a:rPr>
              <a:t>leucurus</a:t>
            </a:r>
            <a:endParaRPr lang="en-US" altLang="zh-TW" b="1" i="1" dirty="0">
              <a:solidFill>
                <a:schemeClr val="bg1"/>
              </a:solidFill>
            </a:endParaRPr>
          </a:p>
        </p:txBody>
      </p:sp>
      <p:sp>
        <p:nvSpPr>
          <p:cNvPr id="9" name="Title 8"/>
          <p:cNvSpPr>
            <a:spLocks noGrp="1"/>
          </p:cNvSpPr>
          <p:nvPr>
            <p:ph type="title"/>
          </p:nvPr>
        </p:nvSpPr>
        <p:spPr/>
        <p:txBody>
          <a:bodyPr/>
          <a:lstStyle/>
          <a:p>
            <a:endParaRPr lang="zh-TW" altLang="en-US"/>
          </a:p>
        </p:txBody>
      </p:sp>
      <p:sp>
        <p:nvSpPr>
          <p:cNvPr id="10" name="Title 6"/>
          <p:cNvSpPr txBox="1">
            <a:spLocks/>
          </p:cNvSpPr>
          <p:nvPr/>
        </p:nvSpPr>
        <p:spPr>
          <a:xfrm>
            <a:off x="2063552" y="4869160"/>
            <a:ext cx="8229600" cy="1143000"/>
          </a:xfrm>
          <a:prstGeom prst="rect">
            <a:avLst/>
          </a:prstGeom>
        </p:spPr>
        <p:txBody>
          <a:bodyPr vert="horz" lIns="91440" tIns="45720" rIns="91440" bIns="45720" rtlCol="0" anchor="ctr">
            <a:normAutofit/>
          </a:bodyPr>
          <a:lstStyle/>
          <a:p>
            <a:pPr algn="ctr">
              <a:spcBef>
                <a:spcPct val="0"/>
              </a:spcBef>
              <a:defRPr/>
            </a:pPr>
            <a:r>
              <a:rPr lang="en-US" altLang="zh-TW" sz="2400" dirty="0" err="1">
                <a:latin typeface="+mj-lt"/>
                <a:ea typeface="+mj-ea"/>
                <a:cs typeface="+mj-cs"/>
              </a:rPr>
              <a:t>Allopatric</a:t>
            </a:r>
            <a:r>
              <a:rPr lang="en-US" altLang="zh-TW" sz="2400" dirty="0">
                <a:latin typeface="+mj-lt"/>
                <a:ea typeface="+mj-ea"/>
                <a:cs typeface="+mj-cs"/>
              </a:rPr>
              <a:t> speciation of geographically isolated antelope squirrels</a:t>
            </a:r>
            <a:endParaRPr lang="zh-TW" altLang="en-US" sz="2400" dirty="0">
              <a:latin typeface="+mj-lt"/>
              <a:ea typeface="+mj-ea"/>
              <a:cs typeface="+mj-cs"/>
            </a:endParaRPr>
          </a:p>
        </p:txBody>
      </p:sp>
      <p:sp>
        <p:nvSpPr>
          <p:cNvPr id="11" name="Action Button: Back or Previous 10">
            <a:hlinkClick r:id="" action="ppaction://hlinkshowjump?jump=previousslide" highlightClick="1"/>
          </p:cNvPr>
          <p:cNvSpPr/>
          <p:nvPr/>
        </p:nvSpPr>
        <p:spPr>
          <a:xfrm>
            <a:off x="335360" y="6309320"/>
            <a:ext cx="216024" cy="250328"/>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zh-TW" altLang="en-US"/>
          </a:p>
        </p:txBody>
      </p:sp>
      <p:sp>
        <p:nvSpPr>
          <p:cNvPr id="3" name="Content Placeholder 2"/>
          <p:cNvSpPr>
            <a:spLocks noGrp="1"/>
          </p:cNvSpPr>
          <p:nvPr>
            <p:ph idx="1"/>
          </p:nvPr>
        </p:nvSpPr>
        <p:spPr>
          <a:xfrm>
            <a:off x="839416" y="620688"/>
            <a:ext cx="10513168" cy="5976664"/>
          </a:xfrm>
        </p:spPr>
        <p:txBody>
          <a:bodyPr>
            <a:normAutofit/>
          </a:bodyPr>
          <a:lstStyle/>
          <a:p>
            <a:pPr marL="1587" lvl="1" indent="0">
              <a:spcAft>
                <a:spcPts val="75"/>
              </a:spcAft>
              <a:buSzPct val="50000"/>
              <a:buNone/>
            </a:pPr>
            <a:r>
              <a:rPr lang="en-US" altLang="zh-TW" sz="3200" b="1" dirty="0">
                <a:ea typeface="新細明體" charset="-120"/>
                <a:cs typeface="Times New Roman" pitchFamily="84" charset="0"/>
              </a:rPr>
              <a:t>(II) Sympatric speciation</a:t>
            </a:r>
            <a:endParaRPr lang="en-US" altLang="zh-TW" sz="3200" dirty="0">
              <a:ea typeface="新細明體" charset="-120"/>
              <a:cs typeface="Times New Roman" pitchFamily="84" charset="0"/>
            </a:endParaRPr>
          </a:p>
          <a:p>
            <a:pPr marL="692150" lvl="2" indent="-290513">
              <a:spcAft>
                <a:spcPts val="75"/>
              </a:spcAft>
              <a:buSzPct val="50000"/>
              <a:buFont typeface="Wingdings" pitchFamily="2" charset="2"/>
              <a:buChar char="l"/>
            </a:pPr>
            <a:r>
              <a:rPr lang="en-US" altLang="zh-TW" sz="2800" dirty="0">
                <a:ea typeface="新細明體" charset="-120"/>
                <a:cs typeface="Times New Roman" pitchFamily="84" charset="0"/>
              </a:rPr>
              <a:t>occurs when a new species arises within the same geographic area as a parent species.</a:t>
            </a:r>
          </a:p>
          <a:p>
            <a:pPr marL="692150" lvl="2" indent="-290513">
              <a:spcAft>
                <a:spcPts val="75"/>
              </a:spcAft>
              <a:buSzPct val="50000"/>
              <a:buFont typeface="Wingdings" pitchFamily="2" charset="2"/>
              <a:buChar char="l"/>
            </a:pPr>
            <a:r>
              <a:rPr lang="en-US" altLang="zh-TW" sz="2800" dirty="0">
                <a:ea typeface="新細明體" charset="-120"/>
                <a:cs typeface="Times New Roman" pitchFamily="84" charset="0"/>
              </a:rPr>
              <a:t>How can reproductive isolation develop when members of sympatric populations remain in contact with each other?</a:t>
            </a:r>
          </a:p>
          <a:p>
            <a:pPr marL="692150" lvl="2" indent="-290513">
              <a:spcAft>
                <a:spcPts val="75"/>
              </a:spcAft>
              <a:buSzPct val="50000"/>
              <a:buFont typeface="Wingdings" pitchFamily="2" charset="2"/>
              <a:buChar char="l"/>
            </a:pPr>
            <a:r>
              <a:rPr lang="en-US" altLang="zh-TW" sz="2800" dirty="0">
                <a:ea typeface="新細明體" charset="-120"/>
                <a:cs typeface="Times New Roman" pitchFamily="84" charset="0"/>
              </a:rPr>
              <a:t>gene flow between populations may be reduced by</a:t>
            </a:r>
          </a:p>
          <a:p>
            <a:pPr marL="901700" lvl="3" indent="0">
              <a:spcAft>
                <a:spcPts val="75"/>
              </a:spcAft>
              <a:buNone/>
            </a:pPr>
            <a:r>
              <a:rPr lang="en-US" altLang="zh-TW" sz="2400" dirty="0">
                <a:solidFill>
                  <a:srgbClr val="C00000"/>
                </a:solidFill>
                <a:ea typeface="新細明體" charset="-120"/>
                <a:cs typeface="Times New Roman" pitchFamily="84" charset="0"/>
              </a:rPr>
              <a:t>(a) polyploidy</a:t>
            </a:r>
          </a:p>
          <a:p>
            <a:pPr marL="901700" lvl="3" indent="0">
              <a:spcAft>
                <a:spcPts val="75"/>
              </a:spcAft>
              <a:buNone/>
            </a:pPr>
            <a:r>
              <a:rPr lang="en-US" altLang="zh-TW" sz="2400" dirty="0">
                <a:solidFill>
                  <a:srgbClr val="C00000"/>
                </a:solidFill>
                <a:ea typeface="新細明體" charset="-120"/>
                <a:cs typeface="Times New Roman" pitchFamily="84" charset="0"/>
              </a:rPr>
              <a:t>(b) habitat differentiation</a:t>
            </a:r>
          </a:p>
          <a:p>
            <a:pPr marL="901700" lvl="3" indent="0">
              <a:spcAft>
                <a:spcPts val="75"/>
              </a:spcAft>
              <a:buNone/>
            </a:pPr>
            <a:r>
              <a:rPr lang="en-US" altLang="zh-TW" sz="2400" dirty="0">
                <a:solidFill>
                  <a:srgbClr val="C00000"/>
                </a:solidFill>
                <a:ea typeface="新細明體" charset="-120"/>
                <a:cs typeface="Times New Roman" pitchFamily="84" charset="0"/>
              </a:rPr>
              <a:t>(c) sexual selection</a:t>
            </a:r>
          </a:p>
          <a:p>
            <a:endParaRPr lang="zh-TW" altLang="en-US" dirty="0"/>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772816"/>
            <a:ext cx="10972800" cy="4353348"/>
          </a:xfrm>
        </p:spPr>
        <p:txBody>
          <a:bodyPr/>
          <a:lstStyle/>
          <a:p>
            <a:pPr marL="292100" lvl="1" indent="-290513">
              <a:buSzPct val="50000"/>
              <a:buFont typeface="Wingdings" pitchFamily="2" charset="2"/>
              <a:buChar char="l"/>
            </a:pPr>
            <a:r>
              <a:rPr lang="en-US" altLang="zh-TW" dirty="0" smtClean="0">
                <a:ea typeface="新細明體" charset="-120"/>
                <a:cs typeface="Times New Roman" pitchFamily="84" charset="0"/>
              </a:rPr>
              <a:t>Many plant species have evolved by </a:t>
            </a:r>
            <a:r>
              <a:rPr lang="en-US" altLang="zh-TW" b="1" dirty="0" smtClean="0">
                <a:ea typeface="新細明體" charset="-120"/>
                <a:cs typeface="Times New Roman" pitchFamily="84" charset="0"/>
              </a:rPr>
              <a:t>polyploidy</a:t>
            </a:r>
            <a:r>
              <a:rPr lang="en-US" altLang="zh-TW" dirty="0" smtClean="0">
                <a:ea typeface="新細明體" charset="-120"/>
                <a:cs typeface="Times New Roman" pitchFamily="84" charset="0"/>
              </a:rPr>
              <a:t> in which cells have more than two complete sets of chromosomes</a:t>
            </a:r>
          </a:p>
          <a:p>
            <a:pPr marL="292100" lvl="1" indent="-290513">
              <a:buSzPct val="50000"/>
              <a:buFont typeface="Wingdings" pitchFamily="2" charset="2"/>
              <a:buChar char="l"/>
            </a:pPr>
            <a:endParaRPr lang="en-US" altLang="zh-TW" dirty="0" smtClean="0">
              <a:ea typeface="新細明體" charset="-120"/>
              <a:cs typeface="Times New Roman" pitchFamily="84" charset="0"/>
            </a:endParaRPr>
          </a:p>
          <a:p>
            <a:pPr marL="292100" lvl="1" indent="-290513">
              <a:buSzPct val="50000"/>
              <a:buFont typeface="Wingdings" pitchFamily="2" charset="2"/>
              <a:buChar char="l"/>
            </a:pPr>
            <a:r>
              <a:rPr lang="en-US" altLang="zh-TW" dirty="0" smtClean="0">
                <a:ea typeface="新細明體" charset="-120"/>
                <a:cs typeface="Times New Roman" pitchFamily="84" charset="0"/>
              </a:rPr>
              <a:t>Sympatric speciation can result from polyploidy</a:t>
            </a:r>
          </a:p>
          <a:p>
            <a:pPr marL="812800" lvl="2" indent="-368300"/>
            <a:r>
              <a:rPr lang="en-US" altLang="zh-TW" dirty="0" smtClean="0">
                <a:ea typeface="新細明體" charset="-120"/>
                <a:cs typeface="Times New Roman" pitchFamily="84" charset="0"/>
              </a:rPr>
              <a:t>within a species (by self-fertilization) or</a:t>
            </a:r>
          </a:p>
          <a:p>
            <a:pPr marL="812800" lvl="2" indent="-368300"/>
            <a:r>
              <a:rPr lang="en-US" altLang="zh-TW" dirty="0" smtClean="0">
                <a:ea typeface="新細明體" charset="-120"/>
                <a:cs typeface="Times New Roman" pitchFamily="84" charset="0"/>
              </a:rPr>
              <a:t>between two species (by hybridization)</a:t>
            </a:r>
          </a:p>
          <a:p>
            <a:endParaRPr lang="zh-TW" altLang="en-US" dirty="0"/>
          </a:p>
        </p:txBody>
      </p:sp>
      <p:sp>
        <p:nvSpPr>
          <p:cNvPr id="4" name="Rectangle 9"/>
          <p:cNvSpPr>
            <a:spLocks noGrp="1" noChangeArrowheads="1"/>
          </p:cNvSpPr>
          <p:nvPr>
            <p:ph type="title"/>
          </p:nvPr>
        </p:nvSpPr>
        <p:spPr/>
        <p:txBody>
          <a:bodyPr>
            <a:normAutofit/>
          </a:bodyPr>
          <a:lstStyle/>
          <a:p>
            <a:pPr eaLnBrk="1" hangingPunct="1"/>
            <a:r>
              <a:rPr lang="en-US" altLang="zh-TW" sz="3200" dirty="0">
                <a:ea typeface="新細明體" charset="-120"/>
              </a:rPr>
              <a:t>Sympatric speciation takes place without geographic isolation – (a) polyploidy</a:t>
            </a:r>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5" name="Rectangle 3" hidden="1"/>
          <p:cNvSpPr>
            <a:spLocks noGrp="1" noChangeArrowheads="1"/>
          </p:cNvSpPr>
          <p:nvPr>
            <p:ph type="title"/>
          </p:nvPr>
        </p:nvSpPr>
        <p:spPr/>
        <p:txBody>
          <a:bodyPr/>
          <a:lstStyle/>
          <a:p>
            <a:pPr eaLnBrk="1" hangingPunct="1">
              <a:defRPr/>
            </a:pPr>
            <a:endParaRPr lang="en-US" altLang="en-US" smtClean="0">
              <a:latin typeface="Calibri" pitchFamily="34" charset="0"/>
              <a:ea typeface="ＭＳ Ｐゴシック" pitchFamily="34" charset="-128"/>
            </a:endParaRPr>
          </a:p>
        </p:txBody>
      </p:sp>
      <p:pic>
        <p:nvPicPr>
          <p:cNvPr id="57348" name="Picture 1" descr="22p493_f16a_U.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81200" y="1338264"/>
            <a:ext cx="8229600" cy="2674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6197" name="Text Box 5"/>
          <p:cNvSpPr txBox="1">
            <a:spLocks noChangeArrowheads="1"/>
          </p:cNvSpPr>
          <p:nvPr/>
        </p:nvSpPr>
        <p:spPr bwMode="auto">
          <a:xfrm>
            <a:off x="3733800" y="2354263"/>
            <a:ext cx="107315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defRPr/>
            </a:pPr>
            <a:r>
              <a:rPr lang="en-US" sz="2000" b="1" dirty="0">
                <a:solidFill>
                  <a:srgbClr val="000000"/>
                </a:solidFill>
                <a:latin typeface="Calibri"/>
                <a:ea typeface="ＭＳ Ｐゴシック" charset="0"/>
                <a:cs typeface="Calibri"/>
              </a:rPr>
              <a:t>Meiosis</a:t>
            </a:r>
          </a:p>
        </p:txBody>
      </p:sp>
      <p:sp>
        <p:nvSpPr>
          <p:cNvPr id="136198" name="Text Box 6"/>
          <p:cNvSpPr txBox="1">
            <a:spLocks noChangeArrowheads="1"/>
          </p:cNvSpPr>
          <p:nvPr/>
        </p:nvSpPr>
        <p:spPr bwMode="auto">
          <a:xfrm>
            <a:off x="6575426" y="2133601"/>
            <a:ext cx="1577975" cy="708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defRPr/>
            </a:pPr>
            <a:r>
              <a:rPr lang="en-US" sz="2000" b="1" dirty="0">
                <a:solidFill>
                  <a:srgbClr val="000000"/>
                </a:solidFill>
                <a:latin typeface="Calibri"/>
                <a:ea typeface="ＭＳ Ｐゴシック" charset="0"/>
                <a:cs typeface="Calibri"/>
              </a:rPr>
              <a:t>Self- fertilization</a:t>
            </a:r>
          </a:p>
        </p:txBody>
      </p:sp>
      <p:sp>
        <p:nvSpPr>
          <p:cNvPr id="136199" name="Text Box 7"/>
          <p:cNvSpPr txBox="1">
            <a:spLocks noChangeArrowheads="1"/>
          </p:cNvSpPr>
          <p:nvPr/>
        </p:nvSpPr>
        <p:spPr bwMode="auto">
          <a:xfrm>
            <a:off x="2255839" y="3298825"/>
            <a:ext cx="866775"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defRPr/>
            </a:pPr>
            <a:r>
              <a:rPr lang="en-US" sz="2000" b="1" dirty="0">
                <a:solidFill>
                  <a:srgbClr val="000000"/>
                </a:solidFill>
                <a:latin typeface="Calibri"/>
                <a:ea typeface="ＭＳ Ｐゴシック" charset="0"/>
                <a:cs typeface="Calibri"/>
              </a:rPr>
              <a:t>2</a:t>
            </a:r>
            <a:r>
              <a:rPr lang="en-US" sz="2000" b="1" i="1" dirty="0">
                <a:solidFill>
                  <a:srgbClr val="000000"/>
                </a:solidFill>
                <a:latin typeface="Calibri"/>
                <a:ea typeface="ＭＳ Ｐゴシック" charset="0"/>
                <a:cs typeface="Calibri"/>
              </a:rPr>
              <a:t>n </a:t>
            </a:r>
            <a:r>
              <a:rPr lang="en-US" sz="2000" b="1" dirty="0">
                <a:solidFill>
                  <a:srgbClr val="000000"/>
                </a:solidFill>
                <a:latin typeface="Calibri"/>
                <a:ea typeface="ＭＳ Ｐゴシック" charset="0"/>
                <a:cs typeface="Calibri"/>
              </a:rPr>
              <a:t>= 6</a:t>
            </a:r>
          </a:p>
        </p:txBody>
      </p:sp>
      <p:sp>
        <p:nvSpPr>
          <p:cNvPr id="136200" name="Text Box 8"/>
          <p:cNvSpPr txBox="1">
            <a:spLocks noChangeArrowheads="1"/>
          </p:cNvSpPr>
          <p:nvPr/>
        </p:nvSpPr>
        <p:spPr bwMode="auto">
          <a:xfrm>
            <a:off x="9045576" y="3298825"/>
            <a:ext cx="981075"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defRPr/>
            </a:pPr>
            <a:r>
              <a:rPr lang="en-US" sz="2000" b="1" dirty="0">
                <a:solidFill>
                  <a:srgbClr val="000000"/>
                </a:solidFill>
                <a:latin typeface="Calibri"/>
                <a:ea typeface="ＭＳ Ｐゴシック" charset="0"/>
                <a:cs typeface="Calibri"/>
              </a:rPr>
              <a:t>4</a:t>
            </a:r>
            <a:r>
              <a:rPr lang="en-US" sz="2000" b="1" i="1" dirty="0">
                <a:solidFill>
                  <a:srgbClr val="000000"/>
                </a:solidFill>
                <a:latin typeface="Calibri"/>
                <a:ea typeface="ＭＳ Ｐゴシック" charset="0"/>
                <a:cs typeface="Calibri"/>
              </a:rPr>
              <a:t>n</a:t>
            </a:r>
            <a:r>
              <a:rPr lang="en-US" sz="2000" b="1" dirty="0">
                <a:solidFill>
                  <a:srgbClr val="000000"/>
                </a:solidFill>
                <a:latin typeface="Calibri"/>
                <a:ea typeface="ＭＳ Ｐゴシック" charset="0"/>
                <a:cs typeface="Calibri"/>
              </a:rPr>
              <a:t>= 12</a:t>
            </a:r>
          </a:p>
        </p:txBody>
      </p:sp>
      <p:sp>
        <p:nvSpPr>
          <p:cNvPr id="136201" name="Text Box 9"/>
          <p:cNvSpPr txBox="1">
            <a:spLocks noChangeArrowheads="1"/>
          </p:cNvSpPr>
          <p:nvPr/>
        </p:nvSpPr>
        <p:spPr bwMode="auto">
          <a:xfrm>
            <a:off x="2049463" y="4391026"/>
            <a:ext cx="1852612" cy="708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defRPr/>
            </a:pPr>
            <a:r>
              <a:rPr lang="en-US" sz="2000" b="1" dirty="0">
                <a:solidFill>
                  <a:srgbClr val="000000"/>
                </a:solidFill>
                <a:latin typeface="Calibri"/>
                <a:ea typeface="ＭＳ Ｐゴシック" charset="0"/>
                <a:cs typeface="Calibri"/>
              </a:rPr>
              <a:t>Diploid parent karyotype</a:t>
            </a:r>
          </a:p>
        </p:txBody>
      </p:sp>
      <p:sp>
        <p:nvSpPr>
          <p:cNvPr id="136202" name="Text Box 10"/>
          <p:cNvSpPr txBox="1">
            <a:spLocks noChangeArrowheads="1"/>
          </p:cNvSpPr>
          <p:nvPr/>
        </p:nvSpPr>
        <p:spPr bwMode="auto">
          <a:xfrm>
            <a:off x="4244976" y="4391026"/>
            <a:ext cx="3154363" cy="1323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defRPr/>
            </a:pPr>
            <a:r>
              <a:rPr lang="en-US" sz="2000" b="1" dirty="0">
                <a:solidFill>
                  <a:srgbClr val="000000"/>
                </a:solidFill>
                <a:latin typeface="Calibri"/>
                <a:ea typeface="ＭＳ Ｐゴシック" charset="0"/>
                <a:cs typeface="Calibri"/>
              </a:rPr>
              <a:t>Through an error in meiosis, a spontaneous doubling of chromosomes produces diploid gametes.</a:t>
            </a:r>
          </a:p>
        </p:txBody>
      </p:sp>
      <p:sp>
        <p:nvSpPr>
          <p:cNvPr id="136203" name="Text Box 11"/>
          <p:cNvSpPr txBox="1">
            <a:spLocks noChangeArrowheads="1"/>
          </p:cNvSpPr>
          <p:nvPr/>
        </p:nvSpPr>
        <p:spPr bwMode="auto">
          <a:xfrm>
            <a:off x="7761288" y="4391025"/>
            <a:ext cx="2381250" cy="1631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defRPr/>
            </a:pPr>
            <a:r>
              <a:rPr lang="en-US" sz="2000" b="1" dirty="0">
                <a:solidFill>
                  <a:srgbClr val="000000"/>
                </a:solidFill>
                <a:latin typeface="Calibri"/>
                <a:ea typeface="ＭＳ Ｐゴシック" charset="0"/>
                <a:cs typeface="Calibri"/>
              </a:rPr>
              <a:t>Fertilization of one diploid gamete by another produces a </a:t>
            </a:r>
            <a:r>
              <a:rPr lang="en-US" sz="2000" b="1" dirty="0" err="1">
                <a:solidFill>
                  <a:srgbClr val="000000"/>
                </a:solidFill>
                <a:latin typeface="Calibri"/>
                <a:ea typeface="ＭＳ Ｐゴシック" charset="0"/>
                <a:cs typeface="Calibri"/>
              </a:rPr>
              <a:t>tetraploid</a:t>
            </a:r>
            <a:r>
              <a:rPr lang="en-US" sz="2000" b="1" dirty="0">
                <a:solidFill>
                  <a:srgbClr val="000000"/>
                </a:solidFill>
                <a:latin typeface="Calibri"/>
                <a:ea typeface="ＭＳ Ｐゴシック" charset="0"/>
                <a:cs typeface="Calibri"/>
              </a:rPr>
              <a:t> zygote (offspring).</a:t>
            </a:r>
          </a:p>
        </p:txBody>
      </p:sp>
      <p:sp>
        <p:nvSpPr>
          <p:cNvPr id="136208" name="Line 16"/>
          <p:cNvSpPr>
            <a:spLocks noChangeShapeType="1"/>
          </p:cNvSpPr>
          <p:nvPr/>
        </p:nvSpPr>
        <p:spPr bwMode="auto">
          <a:xfrm flipV="1">
            <a:off x="2674938" y="3641726"/>
            <a:ext cx="0" cy="612775"/>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2000" dirty="0">
              <a:latin typeface="Calibri"/>
              <a:ea typeface="ＭＳ Ｐゴシック" charset="0"/>
              <a:cs typeface="Calibri"/>
            </a:endParaRPr>
          </a:p>
        </p:txBody>
      </p:sp>
      <p:sp>
        <p:nvSpPr>
          <p:cNvPr id="136209" name="Line 17"/>
          <p:cNvSpPr>
            <a:spLocks noChangeShapeType="1"/>
          </p:cNvSpPr>
          <p:nvPr/>
        </p:nvSpPr>
        <p:spPr bwMode="auto">
          <a:xfrm flipV="1">
            <a:off x="9490075" y="3641726"/>
            <a:ext cx="0" cy="612775"/>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2000" dirty="0">
              <a:latin typeface="Calibri"/>
              <a:ea typeface="ＭＳ Ｐゴシック" charset="0"/>
              <a:cs typeface="Calibri"/>
            </a:endParaRPr>
          </a:p>
        </p:txBody>
      </p:sp>
      <p:grpSp>
        <p:nvGrpSpPr>
          <p:cNvPr id="57358" name="Group 101"/>
          <p:cNvGrpSpPr>
            <a:grpSpLocks/>
          </p:cNvGrpSpPr>
          <p:nvPr/>
        </p:nvGrpSpPr>
        <p:grpSpPr bwMode="auto">
          <a:xfrm>
            <a:off x="4306889" y="4246563"/>
            <a:ext cx="3019425" cy="139700"/>
            <a:chOff x="-19" y="2163"/>
            <a:chExt cx="2113" cy="98"/>
          </a:xfrm>
        </p:grpSpPr>
        <p:sp>
          <p:nvSpPr>
            <p:cNvPr id="57370" name="Line 102"/>
            <p:cNvSpPr>
              <a:spLocks noChangeShapeType="1"/>
            </p:cNvSpPr>
            <p:nvPr/>
          </p:nvSpPr>
          <p:spPr bwMode="auto">
            <a:xfrm>
              <a:off x="-19" y="2256"/>
              <a:ext cx="106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7371" name="Line 103"/>
            <p:cNvSpPr>
              <a:spLocks noChangeShapeType="1"/>
            </p:cNvSpPr>
            <p:nvPr/>
          </p:nvSpPr>
          <p:spPr bwMode="auto">
            <a:xfrm flipV="1">
              <a:off x="1033" y="2163"/>
              <a:ext cx="55" cy="9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7372" name="Line 104"/>
            <p:cNvSpPr>
              <a:spLocks noChangeShapeType="1"/>
            </p:cNvSpPr>
            <p:nvPr/>
          </p:nvSpPr>
          <p:spPr bwMode="auto">
            <a:xfrm rot="10800000" flipV="1">
              <a:off x="1131" y="2256"/>
              <a:ext cx="96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7373" name="Line 105"/>
            <p:cNvSpPr>
              <a:spLocks noChangeShapeType="1"/>
            </p:cNvSpPr>
            <p:nvPr/>
          </p:nvSpPr>
          <p:spPr bwMode="auto">
            <a:xfrm rot="10800000">
              <a:off x="1081" y="2165"/>
              <a:ext cx="55" cy="9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57359" name="Group 101"/>
          <p:cNvGrpSpPr>
            <a:grpSpLocks/>
          </p:cNvGrpSpPr>
          <p:nvPr/>
        </p:nvGrpSpPr>
        <p:grpSpPr bwMode="auto">
          <a:xfrm>
            <a:off x="2049464" y="4246563"/>
            <a:ext cx="1881187" cy="139700"/>
            <a:chOff x="651" y="2163"/>
            <a:chExt cx="1316" cy="98"/>
          </a:xfrm>
        </p:grpSpPr>
        <p:sp>
          <p:nvSpPr>
            <p:cNvPr id="57366" name="Line 102"/>
            <p:cNvSpPr>
              <a:spLocks noChangeShapeType="1"/>
            </p:cNvSpPr>
            <p:nvPr/>
          </p:nvSpPr>
          <p:spPr bwMode="auto">
            <a:xfrm>
              <a:off x="651" y="2256"/>
              <a:ext cx="39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7367" name="Line 103"/>
            <p:cNvSpPr>
              <a:spLocks noChangeShapeType="1"/>
            </p:cNvSpPr>
            <p:nvPr/>
          </p:nvSpPr>
          <p:spPr bwMode="auto">
            <a:xfrm flipV="1">
              <a:off x="1033" y="2163"/>
              <a:ext cx="55" cy="9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7368" name="Line 104"/>
            <p:cNvSpPr>
              <a:spLocks noChangeShapeType="1"/>
            </p:cNvSpPr>
            <p:nvPr/>
          </p:nvSpPr>
          <p:spPr bwMode="auto">
            <a:xfrm rot="10800000" flipV="1">
              <a:off x="1131" y="2256"/>
              <a:ext cx="83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7369" name="Line 105"/>
            <p:cNvSpPr>
              <a:spLocks noChangeShapeType="1"/>
            </p:cNvSpPr>
            <p:nvPr/>
          </p:nvSpPr>
          <p:spPr bwMode="auto">
            <a:xfrm rot="10800000">
              <a:off x="1081" y="2165"/>
              <a:ext cx="55" cy="9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57360" name="Group 101"/>
          <p:cNvGrpSpPr>
            <a:grpSpLocks/>
          </p:cNvGrpSpPr>
          <p:nvPr/>
        </p:nvGrpSpPr>
        <p:grpSpPr bwMode="auto">
          <a:xfrm>
            <a:off x="7723189" y="4246563"/>
            <a:ext cx="2268537" cy="139700"/>
            <a:chOff x="-151" y="2163"/>
            <a:chExt cx="1588" cy="98"/>
          </a:xfrm>
        </p:grpSpPr>
        <p:sp>
          <p:nvSpPr>
            <p:cNvPr id="57362" name="Line 102"/>
            <p:cNvSpPr>
              <a:spLocks noChangeShapeType="1"/>
            </p:cNvSpPr>
            <p:nvPr/>
          </p:nvSpPr>
          <p:spPr bwMode="auto">
            <a:xfrm>
              <a:off x="-151" y="2256"/>
              <a:ext cx="119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7363" name="Line 103"/>
            <p:cNvSpPr>
              <a:spLocks noChangeShapeType="1"/>
            </p:cNvSpPr>
            <p:nvPr/>
          </p:nvSpPr>
          <p:spPr bwMode="auto">
            <a:xfrm flipV="1">
              <a:off x="1033" y="2163"/>
              <a:ext cx="55" cy="9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7364" name="Line 104"/>
            <p:cNvSpPr>
              <a:spLocks noChangeShapeType="1"/>
            </p:cNvSpPr>
            <p:nvPr/>
          </p:nvSpPr>
          <p:spPr bwMode="auto">
            <a:xfrm rot="10800000" flipV="1">
              <a:off x="1131" y="2256"/>
              <a:ext cx="30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7365" name="Line 105"/>
            <p:cNvSpPr>
              <a:spLocks noChangeShapeType="1"/>
            </p:cNvSpPr>
            <p:nvPr/>
          </p:nvSpPr>
          <p:spPr bwMode="auto">
            <a:xfrm rot="10800000">
              <a:off x="1081" y="2165"/>
              <a:ext cx="55" cy="9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57361" name="TextBox 2"/>
          <p:cNvSpPr txBox="1">
            <a:spLocks noChangeArrowheads="1"/>
          </p:cNvSpPr>
          <p:nvPr/>
        </p:nvSpPr>
        <p:spPr bwMode="auto">
          <a:xfrm>
            <a:off x="2117726" y="901701"/>
            <a:ext cx="4549775"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Calibri" pitchFamily="34" charset="0"/>
                <a:ea typeface="ＭＳ Ｐゴシック" pitchFamily="34" charset="-128"/>
                <a:cs typeface="Calibri" pitchFamily="34" charset="0"/>
              </a:defRPr>
            </a:lvl1pPr>
            <a:lvl2pPr marL="742950" indent="-285750" eaLnBrk="0" hangingPunct="0">
              <a:spcBef>
                <a:spcPct val="20000"/>
              </a:spcBef>
              <a:buChar char="–"/>
              <a:defRPr sz="2800">
                <a:solidFill>
                  <a:schemeClr val="tx1"/>
                </a:solidFill>
                <a:latin typeface="Calibri" pitchFamily="34" charset="0"/>
                <a:ea typeface="Calibri" pitchFamily="34" charset="0"/>
                <a:cs typeface="Calibri" pitchFamily="34" charset="0"/>
              </a:defRPr>
            </a:lvl2pPr>
            <a:lvl3pPr marL="1143000" indent="-228600" eaLnBrk="0" hangingPunct="0">
              <a:spcBef>
                <a:spcPct val="20000"/>
              </a:spcBef>
              <a:buChar char="•"/>
              <a:defRPr sz="2400">
                <a:solidFill>
                  <a:schemeClr val="tx1"/>
                </a:solidFill>
                <a:latin typeface="Calibri" pitchFamily="34" charset="0"/>
                <a:ea typeface="Calibri" pitchFamily="34" charset="0"/>
                <a:cs typeface="Calibri" pitchFamily="34" charset="0"/>
              </a:defRPr>
            </a:lvl3pPr>
            <a:lvl4pPr marL="1600200" indent="-228600" eaLnBrk="0" hangingPunct="0">
              <a:spcBef>
                <a:spcPct val="20000"/>
              </a:spcBef>
              <a:buChar char="–"/>
              <a:defRPr sz="2000">
                <a:solidFill>
                  <a:schemeClr val="tx1"/>
                </a:solidFill>
                <a:latin typeface="Calibri" pitchFamily="34" charset="0"/>
                <a:ea typeface="Calibri" pitchFamily="34" charset="0"/>
                <a:cs typeface="Calibri" pitchFamily="34" charset="0"/>
              </a:defRPr>
            </a:lvl4pPr>
            <a:lvl5pPr marL="2057400" indent="-228600" eaLnBrk="0" hangingPunct="0">
              <a:spcBef>
                <a:spcPct val="20000"/>
              </a:spcBef>
              <a:buChar char="»"/>
              <a:defRPr sz="2000">
                <a:solidFill>
                  <a:schemeClr val="tx1"/>
                </a:solidFill>
                <a:latin typeface="Calibri" pitchFamily="34" charset="0"/>
                <a:ea typeface="Calibri" pitchFamily="34" charset="0"/>
                <a:cs typeface="Calibri" pitchFamily="34" charset="0"/>
              </a:defRPr>
            </a:lvl5pPr>
            <a:lvl6pPr marL="2514600" indent="-228600" eaLnBrk="0" fontAlgn="base" hangingPunct="0">
              <a:spcBef>
                <a:spcPct val="20000"/>
              </a:spcBef>
              <a:spcAft>
                <a:spcPct val="0"/>
              </a:spcAft>
              <a:buChar char="»"/>
              <a:defRPr sz="2000">
                <a:solidFill>
                  <a:schemeClr val="tx1"/>
                </a:solidFill>
                <a:latin typeface="Calibri" pitchFamily="34" charset="0"/>
                <a:ea typeface="Calibri" pitchFamily="34" charset="0"/>
                <a:cs typeface="Calibri" pitchFamily="34" charset="0"/>
              </a:defRPr>
            </a:lvl6pPr>
            <a:lvl7pPr marL="2971800" indent="-228600" eaLnBrk="0" fontAlgn="base" hangingPunct="0">
              <a:spcBef>
                <a:spcPct val="20000"/>
              </a:spcBef>
              <a:spcAft>
                <a:spcPct val="0"/>
              </a:spcAft>
              <a:buChar char="»"/>
              <a:defRPr sz="2000">
                <a:solidFill>
                  <a:schemeClr val="tx1"/>
                </a:solidFill>
                <a:latin typeface="Calibri" pitchFamily="34" charset="0"/>
                <a:ea typeface="Calibri" pitchFamily="34" charset="0"/>
                <a:cs typeface="Calibri" pitchFamily="34" charset="0"/>
              </a:defRPr>
            </a:lvl7pPr>
            <a:lvl8pPr marL="3429000" indent="-228600" eaLnBrk="0" fontAlgn="base" hangingPunct="0">
              <a:spcBef>
                <a:spcPct val="20000"/>
              </a:spcBef>
              <a:spcAft>
                <a:spcPct val="0"/>
              </a:spcAft>
              <a:buChar char="»"/>
              <a:defRPr sz="2000">
                <a:solidFill>
                  <a:schemeClr val="tx1"/>
                </a:solidFill>
                <a:latin typeface="Calibri" pitchFamily="34" charset="0"/>
                <a:ea typeface="Calibri" pitchFamily="34" charset="0"/>
                <a:cs typeface="Calibri" pitchFamily="34" charset="0"/>
              </a:defRPr>
            </a:lvl8pPr>
            <a:lvl9pPr marL="3886200" indent="-228600" eaLnBrk="0" fontAlgn="base" hangingPunct="0">
              <a:spcBef>
                <a:spcPct val="20000"/>
              </a:spcBef>
              <a:spcAft>
                <a:spcPct val="0"/>
              </a:spcAft>
              <a:buChar char="»"/>
              <a:defRPr sz="2000">
                <a:solidFill>
                  <a:schemeClr val="tx1"/>
                </a:solidFill>
                <a:latin typeface="Calibri" pitchFamily="34" charset="0"/>
                <a:ea typeface="Calibri" pitchFamily="34" charset="0"/>
                <a:cs typeface="Calibri" pitchFamily="34" charset="0"/>
              </a:defRPr>
            </a:lvl9pPr>
          </a:lstStyle>
          <a:p>
            <a:pPr eaLnBrk="1" hangingPunct="1">
              <a:spcBef>
                <a:spcPct val="0"/>
              </a:spcBef>
              <a:buFontTx/>
              <a:buNone/>
            </a:pPr>
            <a:r>
              <a:rPr lang="en-US" altLang="en-US" sz="2000" b="1">
                <a:solidFill>
                  <a:srgbClr val="FF0000"/>
                </a:solidFill>
                <a:cs typeface="Arial" pitchFamily="34" charset="0"/>
              </a:rPr>
              <a:t>A. </a:t>
            </a:r>
            <a:r>
              <a:rPr lang="en-US" altLang="en-US" sz="2000" b="1">
                <a:cs typeface="Arial" pitchFamily="34" charset="0"/>
              </a:rPr>
              <a:t>Speciation by autopolyploidy in plants</a:t>
            </a:r>
          </a:p>
          <a:p>
            <a:pPr eaLnBrk="1" hangingPunct="1">
              <a:spcBef>
                <a:spcPct val="0"/>
              </a:spcBef>
              <a:buFontTx/>
              <a:buNone/>
            </a:pPr>
            <a:endParaRPr lang="en-US" altLang="en-US" sz="2000">
              <a:cs typeface="Arial" pitchFamily="34" charset="0"/>
            </a:endParaRPr>
          </a:p>
        </p:txBody>
      </p:sp>
    </p:spTree>
    <p:extLst>
      <p:ext uri="{BB962C8B-B14F-4D97-AF65-F5344CB8AC3E}">
        <p14:creationId xmlns:p14="http://schemas.microsoft.com/office/powerpoint/2010/main" val="2281778870"/>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418" name="Picture 1" descr="22p493_f16b_U.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676400" y="2195513"/>
            <a:ext cx="8839200" cy="2709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8243" name="Rectangle 3" hidden="1"/>
          <p:cNvSpPr>
            <a:spLocks noGrp="1" noChangeArrowheads="1"/>
          </p:cNvSpPr>
          <p:nvPr>
            <p:ph type="title"/>
          </p:nvPr>
        </p:nvSpPr>
        <p:spPr/>
        <p:txBody>
          <a:bodyPr/>
          <a:lstStyle/>
          <a:p>
            <a:pPr eaLnBrk="1" hangingPunct="1">
              <a:defRPr/>
            </a:pPr>
            <a:endParaRPr lang="en-US" altLang="en-US" sz="1600">
              <a:latin typeface="Calibri" pitchFamily="34" charset="0"/>
              <a:ea typeface="ＭＳ Ｐゴシック" pitchFamily="34" charset="-128"/>
            </a:endParaRPr>
          </a:p>
        </p:txBody>
      </p:sp>
      <p:sp>
        <p:nvSpPr>
          <p:cNvPr id="138245" name="Text Box 5"/>
          <p:cNvSpPr txBox="1">
            <a:spLocks noChangeArrowheads="1"/>
          </p:cNvSpPr>
          <p:nvPr/>
        </p:nvSpPr>
        <p:spPr bwMode="auto">
          <a:xfrm>
            <a:off x="1585914" y="1639888"/>
            <a:ext cx="1311275" cy="646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1" hangingPunct="1">
              <a:defRPr/>
            </a:pPr>
            <a:r>
              <a:rPr lang="pt-BR" altLang="en-US" sz="1800" b="1">
                <a:solidFill>
                  <a:srgbClr val="000000"/>
                </a:solidFill>
                <a:latin typeface="Calibri" pitchFamily="34" charset="0"/>
              </a:rPr>
              <a:t>Species A </a:t>
            </a:r>
          </a:p>
          <a:p>
            <a:pPr algn="ctr" eaLnBrk="1" hangingPunct="1">
              <a:defRPr/>
            </a:pPr>
            <a:r>
              <a:rPr lang="pt-BR" altLang="en-US" sz="1800" b="1">
                <a:solidFill>
                  <a:srgbClr val="000000"/>
                </a:solidFill>
                <a:latin typeface="Calibri" pitchFamily="34" charset="0"/>
              </a:rPr>
              <a:t>2</a:t>
            </a:r>
            <a:r>
              <a:rPr lang="pt-BR" altLang="en-US" sz="1800" b="1" i="1">
                <a:solidFill>
                  <a:srgbClr val="000000"/>
                </a:solidFill>
                <a:latin typeface="Calibri" pitchFamily="34" charset="0"/>
              </a:rPr>
              <a:t>n </a:t>
            </a:r>
            <a:r>
              <a:rPr lang="pt-BR" altLang="en-US" sz="1800" b="1">
                <a:solidFill>
                  <a:srgbClr val="000000"/>
                </a:solidFill>
                <a:latin typeface="Calibri" pitchFamily="34" charset="0"/>
              </a:rPr>
              <a:t>= 6</a:t>
            </a:r>
            <a:endParaRPr lang="en-US" altLang="en-US" sz="1800" b="1">
              <a:solidFill>
                <a:srgbClr val="000000"/>
              </a:solidFill>
              <a:latin typeface="Calibri" pitchFamily="34" charset="0"/>
            </a:endParaRPr>
          </a:p>
        </p:txBody>
      </p:sp>
      <p:sp>
        <p:nvSpPr>
          <p:cNvPr id="138246" name="Text Box 6"/>
          <p:cNvSpPr txBox="1">
            <a:spLocks noChangeArrowheads="1"/>
          </p:cNvSpPr>
          <p:nvPr/>
        </p:nvSpPr>
        <p:spPr bwMode="auto">
          <a:xfrm>
            <a:off x="2895601" y="1447801"/>
            <a:ext cx="1731963" cy="923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defRPr/>
            </a:pPr>
            <a:r>
              <a:rPr lang="en-US" b="1" dirty="0">
                <a:solidFill>
                  <a:srgbClr val="000000"/>
                </a:solidFill>
                <a:latin typeface="Calibri"/>
                <a:ea typeface="ＭＳ Ｐゴシック" charset="0"/>
                <a:cs typeface="Calibri"/>
              </a:rPr>
              <a:t>Haploid gametes </a:t>
            </a:r>
          </a:p>
          <a:p>
            <a:pPr algn="ctr">
              <a:defRPr/>
            </a:pPr>
            <a:r>
              <a:rPr lang="en-US" b="1" i="1" dirty="0">
                <a:solidFill>
                  <a:srgbClr val="000000"/>
                </a:solidFill>
                <a:latin typeface="Calibri"/>
                <a:ea typeface="ＭＳ Ｐゴシック" charset="0"/>
                <a:cs typeface="Calibri"/>
              </a:rPr>
              <a:t>n</a:t>
            </a:r>
            <a:r>
              <a:rPr lang="en-US" b="1" dirty="0">
                <a:solidFill>
                  <a:srgbClr val="000000"/>
                </a:solidFill>
                <a:latin typeface="Calibri"/>
                <a:ea typeface="ＭＳ Ｐゴシック" charset="0"/>
                <a:cs typeface="Calibri"/>
              </a:rPr>
              <a:t> = 3</a:t>
            </a:r>
          </a:p>
        </p:txBody>
      </p:sp>
      <p:sp>
        <p:nvSpPr>
          <p:cNvPr id="138247" name="Text Box 7"/>
          <p:cNvSpPr txBox="1">
            <a:spLocks noChangeArrowheads="1"/>
          </p:cNvSpPr>
          <p:nvPr/>
        </p:nvSpPr>
        <p:spPr bwMode="auto">
          <a:xfrm>
            <a:off x="7642226" y="1590676"/>
            <a:ext cx="1577975" cy="923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defRPr/>
            </a:pPr>
            <a:r>
              <a:rPr lang="en-US" b="1" dirty="0">
                <a:solidFill>
                  <a:srgbClr val="000000"/>
                </a:solidFill>
                <a:latin typeface="Calibri"/>
                <a:ea typeface="ＭＳ Ｐゴシック" charset="0"/>
                <a:cs typeface="Calibri"/>
              </a:rPr>
              <a:t>Diploid gametes </a:t>
            </a:r>
          </a:p>
          <a:p>
            <a:pPr algn="ctr">
              <a:defRPr/>
            </a:pPr>
            <a:r>
              <a:rPr lang="en-US" b="1" i="1" dirty="0">
                <a:solidFill>
                  <a:srgbClr val="000000"/>
                </a:solidFill>
                <a:latin typeface="Calibri"/>
                <a:ea typeface="ＭＳ Ｐゴシック" charset="0"/>
                <a:cs typeface="Calibri"/>
              </a:rPr>
              <a:t>n</a:t>
            </a:r>
            <a:r>
              <a:rPr lang="en-US" b="1" dirty="0">
                <a:solidFill>
                  <a:srgbClr val="000000"/>
                </a:solidFill>
                <a:latin typeface="Calibri"/>
                <a:ea typeface="ＭＳ Ｐゴシック" charset="0"/>
                <a:cs typeface="Calibri"/>
              </a:rPr>
              <a:t> = 6</a:t>
            </a:r>
          </a:p>
        </p:txBody>
      </p:sp>
      <p:sp>
        <p:nvSpPr>
          <p:cNvPr id="138248" name="Text Box 8"/>
          <p:cNvSpPr txBox="1">
            <a:spLocks noChangeArrowheads="1"/>
          </p:cNvSpPr>
          <p:nvPr/>
        </p:nvSpPr>
        <p:spPr bwMode="auto">
          <a:xfrm>
            <a:off x="4343400" y="1981201"/>
            <a:ext cx="1600200" cy="923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1" hangingPunct="1">
              <a:defRPr/>
            </a:pPr>
            <a:r>
              <a:rPr lang="pt-BR" altLang="en-US" sz="1800" b="1">
                <a:solidFill>
                  <a:srgbClr val="000000"/>
                </a:solidFill>
                <a:latin typeface="Calibri" pitchFamily="34" charset="0"/>
              </a:rPr>
              <a:t>Interspecific hybrid </a:t>
            </a:r>
          </a:p>
          <a:p>
            <a:pPr algn="ctr" eaLnBrk="1" hangingPunct="1">
              <a:defRPr/>
            </a:pPr>
            <a:r>
              <a:rPr lang="pt-BR" altLang="en-US" sz="1800" b="1">
                <a:solidFill>
                  <a:srgbClr val="000000"/>
                </a:solidFill>
                <a:latin typeface="Calibri" pitchFamily="34" charset="0"/>
              </a:rPr>
              <a:t>2</a:t>
            </a:r>
            <a:r>
              <a:rPr lang="pt-BR" altLang="en-US" sz="1800" b="1" i="1">
                <a:solidFill>
                  <a:srgbClr val="000000"/>
                </a:solidFill>
                <a:latin typeface="Calibri" pitchFamily="34" charset="0"/>
              </a:rPr>
              <a:t>n</a:t>
            </a:r>
            <a:r>
              <a:rPr lang="pt-BR" altLang="en-US" sz="1800" b="1">
                <a:solidFill>
                  <a:srgbClr val="000000"/>
                </a:solidFill>
                <a:latin typeface="Calibri" pitchFamily="34" charset="0"/>
              </a:rPr>
              <a:t> = 6</a:t>
            </a:r>
            <a:endParaRPr lang="en-US" altLang="en-US" sz="1800" b="1">
              <a:solidFill>
                <a:srgbClr val="000000"/>
              </a:solidFill>
              <a:latin typeface="Calibri" pitchFamily="34" charset="0"/>
            </a:endParaRPr>
          </a:p>
        </p:txBody>
      </p:sp>
      <p:sp>
        <p:nvSpPr>
          <p:cNvPr id="138249" name="Text Box 9"/>
          <p:cNvSpPr txBox="1">
            <a:spLocks noChangeArrowheads="1"/>
          </p:cNvSpPr>
          <p:nvPr/>
        </p:nvSpPr>
        <p:spPr bwMode="auto">
          <a:xfrm>
            <a:off x="9144000" y="1676400"/>
            <a:ext cx="1447800" cy="1200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1" hangingPunct="1">
              <a:defRPr/>
            </a:pPr>
            <a:r>
              <a:rPr lang="en-US" altLang="en-US" sz="1800" b="1">
                <a:solidFill>
                  <a:srgbClr val="000000"/>
                </a:solidFill>
                <a:latin typeface="Calibri" pitchFamily="34" charset="0"/>
              </a:rPr>
              <a:t>Tetraploid zygote (o</a:t>
            </a:r>
            <a:r>
              <a:rPr lang="en-US" altLang="en-US" sz="1800" b="1">
                <a:solidFill>
                  <a:srgbClr val="000000"/>
                </a:solidFill>
                <a:latin typeface="Lucida Grande" charset="0"/>
              </a:rPr>
              <a:t>ﬀ</a:t>
            </a:r>
            <a:r>
              <a:rPr lang="en-US" altLang="en-US" sz="1800" b="1">
                <a:solidFill>
                  <a:srgbClr val="000000"/>
                </a:solidFill>
                <a:latin typeface="Calibri" pitchFamily="34" charset="0"/>
              </a:rPr>
              <a:t>spring) </a:t>
            </a:r>
          </a:p>
          <a:p>
            <a:pPr algn="ctr" eaLnBrk="1" hangingPunct="1">
              <a:defRPr/>
            </a:pPr>
            <a:r>
              <a:rPr lang="en-US" altLang="en-US" sz="1800" b="1">
                <a:solidFill>
                  <a:srgbClr val="000000"/>
                </a:solidFill>
                <a:latin typeface="Calibri" pitchFamily="34" charset="0"/>
              </a:rPr>
              <a:t>2</a:t>
            </a:r>
            <a:r>
              <a:rPr lang="en-US" altLang="en-US" sz="1800" b="1" i="1">
                <a:solidFill>
                  <a:srgbClr val="000000"/>
                </a:solidFill>
                <a:latin typeface="Calibri" pitchFamily="34" charset="0"/>
              </a:rPr>
              <a:t>n</a:t>
            </a:r>
            <a:r>
              <a:rPr lang="en-US" altLang="en-US" sz="1800" b="1">
                <a:solidFill>
                  <a:srgbClr val="000000"/>
                </a:solidFill>
                <a:latin typeface="Calibri" pitchFamily="34" charset="0"/>
              </a:rPr>
              <a:t> = 12</a:t>
            </a:r>
          </a:p>
        </p:txBody>
      </p:sp>
      <p:sp>
        <p:nvSpPr>
          <p:cNvPr id="138250" name="Text Box 10"/>
          <p:cNvSpPr txBox="1">
            <a:spLocks noChangeArrowheads="1"/>
          </p:cNvSpPr>
          <p:nvPr/>
        </p:nvSpPr>
        <p:spPr bwMode="auto">
          <a:xfrm>
            <a:off x="2725738" y="2220914"/>
            <a:ext cx="1084262" cy="369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defRPr/>
            </a:pPr>
            <a:r>
              <a:rPr lang="en-US" b="1" dirty="0">
                <a:solidFill>
                  <a:srgbClr val="000000"/>
                </a:solidFill>
                <a:latin typeface="Calibri"/>
                <a:ea typeface="ＭＳ Ｐゴシック" charset="0"/>
                <a:cs typeface="Calibri"/>
              </a:rPr>
              <a:t>Meiosis</a:t>
            </a:r>
          </a:p>
        </p:txBody>
      </p:sp>
      <p:sp>
        <p:nvSpPr>
          <p:cNvPr id="138251" name="Text Box 11"/>
          <p:cNvSpPr txBox="1">
            <a:spLocks noChangeArrowheads="1"/>
          </p:cNvSpPr>
          <p:nvPr/>
        </p:nvSpPr>
        <p:spPr bwMode="auto">
          <a:xfrm>
            <a:off x="6605588" y="2525714"/>
            <a:ext cx="1090612" cy="369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defRPr/>
            </a:pPr>
            <a:r>
              <a:rPr lang="en-US" b="1" dirty="0">
                <a:solidFill>
                  <a:srgbClr val="000000"/>
                </a:solidFill>
                <a:latin typeface="Calibri"/>
                <a:ea typeface="ＭＳ Ｐゴシック" charset="0"/>
                <a:cs typeface="Calibri"/>
              </a:rPr>
              <a:t>2</a:t>
            </a:r>
            <a:r>
              <a:rPr lang="en-US" b="1" i="1" dirty="0">
                <a:solidFill>
                  <a:srgbClr val="000000"/>
                </a:solidFill>
                <a:latin typeface="Calibri"/>
                <a:ea typeface="ＭＳ Ｐゴシック" charset="0"/>
                <a:cs typeface="Calibri"/>
              </a:rPr>
              <a:t>n</a:t>
            </a:r>
            <a:r>
              <a:rPr lang="en-US" b="1" dirty="0">
                <a:solidFill>
                  <a:srgbClr val="000000"/>
                </a:solidFill>
                <a:latin typeface="Calibri"/>
                <a:ea typeface="ＭＳ Ｐゴシック" charset="0"/>
                <a:cs typeface="Calibri"/>
              </a:rPr>
              <a:t> = 12</a:t>
            </a:r>
          </a:p>
        </p:txBody>
      </p:sp>
      <p:sp>
        <p:nvSpPr>
          <p:cNvPr id="138252" name="Text Box 12"/>
          <p:cNvSpPr txBox="1">
            <a:spLocks noChangeArrowheads="1"/>
          </p:cNvSpPr>
          <p:nvPr/>
        </p:nvSpPr>
        <p:spPr bwMode="auto">
          <a:xfrm>
            <a:off x="3360738" y="3254375"/>
            <a:ext cx="1485900" cy="369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defRPr/>
            </a:pPr>
            <a:r>
              <a:rPr lang="en-US" b="1" dirty="0">
                <a:solidFill>
                  <a:srgbClr val="000000"/>
                </a:solidFill>
                <a:latin typeface="Calibri"/>
                <a:ea typeface="ＭＳ Ｐゴシック" charset="0"/>
                <a:cs typeface="Calibri"/>
              </a:rPr>
              <a:t>Fertilization</a:t>
            </a:r>
          </a:p>
        </p:txBody>
      </p:sp>
      <p:sp>
        <p:nvSpPr>
          <p:cNvPr id="138253" name="Text Box 13"/>
          <p:cNvSpPr txBox="1">
            <a:spLocks noChangeArrowheads="1"/>
          </p:cNvSpPr>
          <p:nvPr/>
        </p:nvSpPr>
        <p:spPr bwMode="auto">
          <a:xfrm>
            <a:off x="7526338" y="3216275"/>
            <a:ext cx="1084262" cy="369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defRPr/>
            </a:pPr>
            <a:r>
              <a:rPr lang="en-US" b="1" dirty="0">
                <a:solidFill>
                  <a:srgbClr val="000000"/>
                </a:solidFill>
                <a:latin typeface="Calibri"/>
                <a:ea typeface="ＭＳ Ｐゴシック" charset="0"/>
                <a:cs typeface="Calibri"/>
              </a:rPr>
              <a:t>Meiosis</a:t>
            </a:r>
          </a:p>
        </p:txBody>
      </p:sp>
      <p:sp>
        <p:nvSpPr>
          <p:cNvPr id="138254" name="Text Box 14"/>
          <p:cNvSpPr txBox="1">
            <a:spLocks noChangeArrowheads="1"/>
          </p:cNvSpPr>
          <p:nvPr/>
        </p:nvSpPr>
        <p:spPr bwMode="auto">
          <a:xfrm>
            <a:off x="9067800" y="3886201"/>
            <a:ext cx="1524000" cy="493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nSpc>
                <a:spcPct val="70000"/>
              </a:lnSpc>
              <a:defRPr/>
            </a:pPr>
            <a:r>
              <a:rPr lang="en-US" b="1" dirty="0">
                <a:solidFill>
                  <a:srgbClr val="000000"/>
                </a:solidFill>
                <a:latin typeface="Calibri"/>
                <a:ea typeface="ＭＳ Ｐゴシック" charset="0"/>
                <a:cs typeface="Calibri"/>
              </a:rPr>
              <a:t>Self- fertilization</a:t>
            </a:r>
          </a:p>
        </p:txBody>
      </p:sp>
      <p:sp>
        <p:nvSpPr>
          <p:cNvPr id="138255" name="Text Box 15"/>
          <p:cNvSpPr txBox="1">
            <a:spLocks noChangeArrowheads="1"/>
          </p:cNvSpPr>
          <p:nvPr/>
        </p:nvSpPr>
        <p:spPr bwMode="auto">
          <a:xfrm>
            <a:off x="5672138" y="3486150"/>
            <a:ext cx="1033462" cy="369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defRPr/>
            </a:pPr>
            <a:r>
              <a:rPr lang="en-US" b="1" dirty="0">
                <a:solidFill>
                  <a:srgbClr val="000000"/>
                </a:solidFill>
                <a:latin typeface="Calibri"/>
                <a:ea typeface="ＭＳ Ｐゴシック" charset="0"/>
                <a:cs typeface="Calibri"/>
              </a:rPr>
              <a:t>Mitosis</a:t>
            </a:r>
          </a:p>
        </p:txBody>
      </p:sp>
      <p:sp>
        <p:nvSpPr>
          <p:cNvPr id="138256" name="Text Box 16"/>
          <p:cNvSpPr txBox="1">
            <a:spLocks noChangeArrowheads="1"/>
          </p:cNvSpPr>
          <p:nvPr/>
        </p:nvSpPr>
        <p:spPr bwMode="auto">
          <a:xfrm>
            <a:off x="2649538" y="4294189"/>
            <a:ext cx="1084262" cy="369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defRPr/>
            </a:pPr>
            <a:r>
              <a:rPr lang="en-US" b="1" dirty="0">
                <a:solidFill>
                  <a:srgbClr val="000000"/>
                </a:solidFill>
                <a:latin typeface="Calibri"/>
                <a:ea typeface="ＭＳ Ｐゴシック" charset="0"/>
                <a:cs typeface="Calibri"/>
              </a:rPr>
              <a:t>Meiosis</a:t>
            </a:r>
          </a:p>
        </p:txBody>
      </p:sp>
      <p:sp>
        <p:nvSpPr>
          <p:cNvPr id="138257" name="Text Box 17"/>
          <p:cNvSpPr txBox="1">
            <a:spLocks noChangeArrowheads="1"/>
          </p:cNvSpPr>
          <p:nvPr/>
        </p:nvSpPr>
        <p:spPr bwMode="auto">
          <a:xfrm>
            <a:off x="2895600" y="4679951"/>
            <a:ext cx="1752600" cy="923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defRPr/>
            </a:pPr>
            <a:r>
              <a:rPr lang="en-US" b="1" dirty="0">
                <a:solidFill>
                  <a:srgbClr val="000000"/>
                </a:solidFill>
                <a:latin typeface="Calibri"/>
                <a:ea typeface="ＭＳ Ｐゴシック" charset="0"/>
                <a:cs typeface="Calibri"/>
              </a:rPr>
              <a:t>Haploid gametes </a:t>
            </a:r>
          </a:p>
          <a:p>
            <a:pPr algn="ctr">
              <a:defRPr/>
            </a:pPr>
            <a:r>
              <a:rPr lang="en-US" b="1" i="1" dirty="0">
                <a:solidFill>
                  <a:srgbClr val="000000"/>
                </a:solidFill>
                <a:latin typeface="Calibri"/>
                <a:ea typeface="ＭＳ Ｐゴシック" charset="0"/>
                <a:cs typeface="Calibri"/>
              </a:rPr>
              <a:t>n</a:t>
            </a:r>
            <a:r>
              <a:rPr lang="en-US" b="1" dirty="0">
                <a:solidFill>
                  <a:srgbClr val="000000"/>
                </a:solidFill>
                <a:latin typeface="Calibri"/>
                <a:ea typeface="ＭＳ Ｐゴシック" charset="0"/>
                <a:cs typeface="Calibri"/>
              </a:rPr>
              <a:t> = 3</a:t>
            </a:r>
          </a:p>
        </p:txBody>
      </p:sp>
      <p:sp>
        <p:nvSpPr>
          <p:cNvPr id="138258" name="Text Box 18"/>
          <p:cNvSpPr txBox="1">
            <a:spLocks noChangeArrowheads="1"/>
          </p:cNvSpPr>
          <p:nvPr/>
        </p:nvSpPr>
        <p:spPr bwMode="auto">
          <a:xfrm>
            <a:off x="4252914" y="5029200"/>
            <a:ext cx="2263775" cy="1200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defRPr/>
            </a:pPr>
            <a:r>
              <a:rPr lang="en-US" b="1" dirty="0" err="1">
                <a:solidFill>
                  <a:srgbClr val="000000"/>
                </a:solidFill>
                <a:latin typeface="Calibri"/>
                <a:ea typeface="ＭＳ Ｐゴシック" charset="0"/>
                <a:cs typeface="Calibri"/>
              </a:rPr>
              <a:t>Nonhomologous</a:t>
            </a:r>
            <a:r>
              <a:rPr lang="en-US" b="1" dirty="0">
                <a:solidFill>
                  <a:srgbClr val="000000"/>
                </a:solidFill>
                <a:latin typeface="Calibri"/>
                <a:ea typeface="ＭＳ Ｐゴシック" charset="0"/>
                <a:cs typeface="Calibri"/>
              </a:rPr>
              <a:t> chromosomes will not pair properly during meiosis.</a:t>
            </a:r>
          </a:p>
        </p:txBody>
      </p:sp>
      <p:sp>
        <p:nvSpPr>
          <p:cNvPr id="138259" name="Text Box 19"/>
          <p:cNvSpPr txBox="1">
            <a:spLocks noChangeArrowheads="1"/>
          </p:cNvSpPr>
          <p:nvPr/>
        </p:nvSpPr>
        <p:spPr bwMode="auto">
          <a:xfrm>
            <a:off x="6329364" y="5029201"/>
            <a:ext cx="2433637" cy="1477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defRPr/>
            </a:pPr>
            <a:r>
              <a:rPr lang="en-US" b="1" dirty="0">
                <a:solidFill>
                  <a:srgbClr val="000000"/>
                </a:solidFill>
                <a:latin typeface="Calibri"/>
                <a:ea typeface="ＭＳ Ｐゴシック" charset="0"/>
                <a:cs typeface="Calibri"/>
              </a:rPr>
              <a:t>A spontaneous doubling produces </a:t>
            </a:r>
            <a:r>
              <a:rPr lang="en-US" b="1" dirty="0" err="1">
                <a:solidFill>
                  <a:srgbClr val="000000"/>
                </a:solidFill>
                <a:latin typeface="Calibri"/>
                <a:ea typeface="ＭＳ Ｐゴシック" charset="0"/>
                <a:cs typeface="Calibri"/>
              </a:rPr>
              <a:t>polyploid</a:t>
            </a:r>
            <a:r>
              <a:rPr lang="en-US" b="1" dirty="0">
                <a:solidFill>
                  <a:srgbClr val="000000"/>
                </a:solidFill>
                <a:latin typeface="Calibri"/>
                <a:ea typeface="ＭＳ Ｐゴシック" charset="0"/>
                <a:cs typeface="Calibri"/>
              </a:rPr>
              <a:t> condition with homologous chromosomes.</a:t>
            </a:r>
          </a:p>
        </p:txBody>
      </p:sp>
      <p:sp>
        <p:nvSpPr>
          <p:cNvPr id="138260" name="Text Box 20"/>
          <p:cNvSpPr txBox="1">
            <a:spLocks noChangeArrowheads="1"/>
          </p:cNvSpPr>
          <p:nvPr/>
        </p:nvSpPr>
        <p:spPr bwMode="auto">
          <a:xfrm>
            <a:off x="7521576" y="4419601"/>
            <a:ext cx="1927225" cy="646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defRPr/>
            </a:pPr>
            <a:r>
              <a:rPr lang="en-US" b="1" dirty="0">
                <a:solidFill>
                  <a:srgbClr val="000000"/>
                </a:solidFill>
                <a:latin typeface="Calibri"/>
                <a:ea typeface="ＭＳ Ｐゴシック" charset="0"/>
                <a:cs typeface="Calibri"/>
              </a:rPr>
              <a:t>Diploid gametes </a:t>
            </a:r>
          </a:p>
          <a:p>
            <a:pPr algn="ctr">
              <a:defRPr/>
            </a:pPr>
            <a:r>
              <a:rPr lang="en-US" b="1" i="1" dirty="0">
                <a:solidFill>
                  <a:srgbClr val="000000"/>
                </a:solidFill>
                <a:latin typeface="Calibri"/>
                <a:ea typeface="ＭＳ Ｐゴシック" charset="0"/>
                <a:cs typeface="Calibri"/>
              </a:rPr>
              <a:t>n</a:t>
            </a:r>
            <a:r>
              <a:rPr lang="en-US" b="1" dirty="0">
                <a:solidFill>
                  <a:srgbClr val="000000"/>
                </a:solidFill>
                <a:latin typeface="Calibri"/>
                <a:ea typeface="ＭＳ Ｐゴシック" charset="0"/>
                <a:cs typeface="Calibri"/>
              </a:rPr>
              <a:t> = 6</a:t>
            </a:r>
          </a:p>
        </p:txBody>
      </p:sp>
      <p:sp>
        <p:nvSpPr>
          <p:cNvPr id="138261" name="Text Box 21"/>
          <p:cNvSpPr txBox="1">
            <a:spLocks noChangeArrowheads="1"/>
          </p:cNvSpPr>
          <p:nvPr/>
        </p:nvSpPr>
        <p:spPr bwMode="auto">
          <a:xfrm>
            <a:off x="1600201" y="4800601"/>
            <a:ext cx="1298575" cy="646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1" hangingPunct="1">
              <a:defRPr/>
            </a:pPr>
            <a:r>
              <a:rPr lang="pt-BR" altLang="en-US" sz="1800" b="1">
                <a:solidFill>
                  <a:srgbClr val="000000"/>
                </a:solidFill>
                <a:latin typeface="Calibri" pitchFamily="34" charset="0"/>
              </a:rPr>
              <a:t>Species B 2</a:t>
            </a:r>
            <a:r>
              <a:rPr lang="pt-BR" altLang="en-US" sz="1800" b="1" i="1">
                <a:solidFill>
                  <a:srgbClr val="000000"/>
                </a:solidFill>
                <a:latin typeface="Calibri" pitchFamily="34" charset="0"/>
              </a:rPr>
              <a:t>n</a:t>
            </a:r>
            <a:r>
              <a:rPr lang="pt-BR" altLang="en-US" sz="1800" b="1">
                <a:solidFill>
                  <a:srgbClr val="000000"/>
                </a:solidFill>
                <a:latin typeface="Calibri" pitchFamily="34" charset="0"/>
              </a:rPr>
              <a:t> = 6</a:t>
            </a:r>
            <a:endParaRPr lang="en-US" altLang="en-US" sz="1800" b="1">
              <a:solidFill>
                <a:srgbClr val="000000"/>
              </a:solidFill>
              <a:latin typeface="Calibri" pitchFamily="34" charset="0"/>
            </a:endParaRPr>
          </a:p>
        </p:txBody>
      </p:sp>
      <p:sp>
        <p:nvSpPr>
          <p:cNvPr id="138264" name="Line 24"/>
          <p:cNvSpPr>
            <a:spLocks noChangeShapeType="1"/>
          </p:cNvSpPr>
          <p:nvPr/>
        </p:nvSpPr>
        <p:spPr bwMode="auto">
          <a:xfrm flipV="1">
            <a:off x="5159375" y="4016375"/>
            <a:ext cx="0" cy="94615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latin typeface="Calibri"/>
              <a:ea typeface="ＭＳ Ｐゴシック" charset="0"/>
              <a:cs typeface="Calibri"/>
            </a:endParaRPr>
          </a:p>
        </p:txBody>
      </p:sp>
      <p:sp>
        <p:nvSpPr>
          <p:cNvPr id="138266" name="Line 26"/>
          <p:cNvSpPr>
            <a:spLocks noChangeShapeType="1"/>
          </p:cNvSpPr>
          <p:nvPr/>
        </p:nvSpPr>
        <p:spPr bwMode="auto">
          <a:xfrm flipV="1">
            <a:off x="7010400" y="4010025"/>
            <a:ext cx="0" cy="95885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latin typeface="Calibri"/>
              <a:ea typeface="ＭＳ Ｐゴシック" charset="0"/>
              <a:cs typeface="Calibri"/>
            </a:endParaRPr>
          </a:p>
        </p:txBody>
      </p:sp>
      <p:grpSp>
        <p:nvGrpSpPr>
          <p:cNvPr id="60439" name="Group 101"/>
          <p:cNvGrpSpPr>
            <a:grpSpLocks/>
          </p:cNvGrpSpPr>
          <p:nvPr/>
        </p:nvGrpSpPr>
        <p:grpSpPr bwMode="auto">
          <a:xfrm>
            <a:off x="6181725" y="4970463"/>
            <a:ext cx="1658938" cy="106362"/>
            <a:chOff x="321" y="2163"/>
            <a:chExt cx="1530" cy="98"/>
          </a:xfrm>
        </p:grpSpPr>
        <p:sp>
          <p:nvSpPr>
            <p:cNvPr id="60447" name="Line 102"/>
            <p:cNvSpPr>
              <a:spLocks noChangeShapeType="1"/>
            </p:cNvSpPr>
            <p:nvPr/>
          </p:nvSpPr>
          <p:spPr bwMode="auto">
            <a:xfrm>
              <a:off x="321" y="2256"/>
              <a:ext cx="72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0448" name="Line 103"/>
            <p:cNvSpPr>
              <a:spLocks noChangeShapeType="1"/>
            </p:cNvSpPr>
            <p:nvPr/>
          </p:nvSpPr>
          <p:spPr bwMode="auto">
            <a:xfrm flipV="1">
              <a:off x="1033" y="2163"/>
              <a:ext cx="55" cy="9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0449" name="Line 104"/>
            <p:cNvSpPr>
              <a:spLocks noChangeShapeType="1"/>
            </p:cNvSpPr>
            <p:nvPr/>
          </p:nvSpPr>
          <p:spPr bwMode="auto">
            <a:xfrm rot="10800000" flipV="1">
              <a:off x="1131" y="2256"/>
              <a:ext cx="72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0450" name="Line 105"/>
            <p:cNvSpPr>
              <a:spLocks noChangeShapeType="1"/>
            </p:cNvSpPr>
            <p:nvPr/>
          </p:nvSpPr>
          <p:spPr bwMode="auto">
            <a:xfrm rot="10800000">
              <a:off x="1081" y="2165"/>
              <a:ext cx="55" cy="9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60440" name="Group 101"/>
          <p:cNvGrpSpPr>
            <a:grpSpLocks/>
          </p:cNvGrpSpPr>
          <p:nvPr/>
        </p:nvGrpSpPr>
        <p:grpSpPr bwMode="auto">
          <a:xfrm>
            <a:off x="4324350" y="4970463"/>
            <a:ext cx="1658938" cy="106362"/>
            <a:chOff x="321" y="2163"/>
            <a:chExt cx="1530" cy="98"/>
          </a:xfrm>
        </p:grpSpPr>
        <p:sp>
          <p:nvSpPr>
            <p:cNvPr id="60443" name="Line 102"/>
            <p:cNvSpPr>
              <a:spLocks noChangeShapeType="1"/>
            </p:cNvSpPr>
            <p:nvPr/>
          </p:nvSpPr>
          <p:spPr bwMode="auto">
            <a:xfrm>
              <a:off x="321" y="2256"/>
              <a:ext cx="72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0444" name="Line 103"/>
            <p:cNvSpPr>
              <a:spLocks noChangeShapeType="1"/>
            </p:cNvSpPr>
            <p:nvPr/>
          </p:nvSpPr>
          <p:spPr bwMode="auto">
            <a:xfrm flipV="1">
              <a:off x="1033" y="2163"/>
              <a:ext cx="55" cy="9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0445" name="Line 104"/>
            <p:cNvSpPr>
              <a:spLocks noChangeShapeType="1"/>
            </p:cNvSpPr>
            <p:nvPr/>
          </p:nvSpPr>
          <p:spPr bwMode="auto">
            <a:xfrm rot="10800000" flipV="1">
              <a:off x="1131" y="2256"/>
              <a:ext cx="72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0446" name="Line 105"/>
            <p:cNvSpPr>
              <a:spLocks noChangeShapeType="1"/>
            </p:cNvSpPr>
            <p:nvPr/>
          </p:nvSpPr>
          <p:spPr bwMode="auto">
            <a:xfrm rot="10800000">
              <a:off x="1081" y="2165"/>
              <a:ext cx="55" cy="9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60441" name="TextBox 4"/>
          <p:cNvSpPr txBox="1">
            <a:spLocks noChangeArrowheads="1"/>
          </p:cNvSpPr>
          <p:nvPr/>
        </p:nvSpPr>
        <p:spPr bwMode="auto">
          <a:xfrm>
            <a:off x="1643064" y="598489"/>
            <a:ext cx="57308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Calibri" pitchFamily="34" charset="0"/>
                <a:ea typeface="ＭＳ Ｐゴシック" pitchFamily="34" charset="-128"/>
                <a:cs typeface="Calibri" pitchFamily="34" charset="0"/>
              </a:defRPr>
            </a:lvl1pPr>
            <a:lvl2pPr marL="742950" indent="-285750" eaLnBrk="0" hangingPunct="0">
              <a:spcBef>
                <a:spcPct val="20000"/>
              </a:spcBef>
              <a:buChar char="–"/>
              <a:defRPr sz="2800">
                <a:solidFill>
                  <a:schemeClr val="tx1"/>
                </a:solidFill>
                <a:latin typeface="Calibri" pitchFamily="34" charset="0"/>
                <a:ea typeface="Calibri" pitchFamily="34" charset="0"/>
                <a:cs typeface="Calibri" pitchFamily="34" charset="0"/>
              </a:defRPr>
            </a:lvl2pPr>
            <a:lvl3pPr marL="1143000" indent="-228600" eaLnBrk="0" hangingPunct="0">
              <a:spcBef>
                <a:spcPct val="20000"/>
              </a:spcBef>
              <a:buChar char="•"/>
              <a:defRPr sz="2400">
                <a:solidFill>
                  <a:schemeClr val="tx1"/>
                </a:solidFill>
                <a:latin typeface="Calibri" pitchFamily="34" charset="0"/>
                <a:ea typeface="Calibri" pitchFamily="34" charset="0"/>
                <a:cs typeface="Calibri" pitchFamily="34" charset="0"/>
              </a:defRPr>
            </a:lvl3pPr>
            <a:lvl4pPr marL="1600200" indent="-228600" eaLnBrk="0" hangingPunct="0">
              <a:spcBef>
                <a:spcPct val="20000"/>
              </a:spcBef>
              <a:buChar char="–"/>
              <a:defRPr sz="2000">
                <a:solidFill>
                  <a:schemeClr val="tx1"/>
                </a:solidFill>
                <a:latin typeface="Calibri" pitchFamily="34" charset="0"/>
                <a:ea typeface="Calibri" pitchFamily="34" charset="0"/>
                <a:cs typeface="Calibri" pitchFamily="34" charset="0"/>
              </a:defRPr>
            </a:lvl4pPr>
            <a:lvl5pPr marL="2057400" indent="-228600" eaLnBrk="0" hangingPunct="0">
              <a:spcBef>
                <a:spcPct val="20000"/>
              </a:spcBef>
              <a:buChar char="»"/>
              <a:defRPr sz="2000">
                <a:solidFill>
                  <a:schemeClr val="tx1"/>
                </a:solidFill>
                <a:latin typeface="Calibri" pitchFamily="34" charset="0"/>
                <a:ea typeface="Calibri" pitchFamily="34" charset="0"/>
                <a:cs typeface="Calibri" pitchFamily="34" charset="0"/>
              </a:defRPr>
            </a:lvl5pPr>
            <a:lvl6pPr marL="2514600" indent="-228600" eaLnBrk="0" fontAlgn="base" hangingPunct="0">
              <a:spcBef>
                <a:spcPct val="20000"/>
              </a:spcBef>
              <a:spcAft>
                <a:spcPct val="0"/>
              </a:spcAft>
              <a:buChar char="»"/>
              <a:defRPr sz="2000">
                <a:solidFill>
                  <a:schemeClr val="tx1"/>
                </a:solidFill>
                <a:latin typeface="Calibri" pitchFamily="34" charset="0"/>
                <a:ea typeface="Calibri" pitchFamily="34" charset="0"/>
                <a:cs typeface="Calibri" pitchFamily="34" charset="0"/>
              </a:defRPr>
            </a:lvl6pPr>
            <a:lvl7pPr marL="2971800" indent="-228600" eaLnBrk="0" fontAlgn="base" hangingPunct="0">
              <a:spcBef>
                <a:spcPct val="20000"/>
              </a:spcBef>
              <a:spcAft>
                <a:spcPct val="0"/>
              </a:spcAft>
              <a:buChar char="»"/>
              <a:defRPr sz="2000">
                <a:solidFill>
                  <a:schemeClr val="tx1"/>
                </a:solidFill>
                <a:latin typeface="Calibri" pitchFamily="34" charset="0"/>
                <a:ea typeface="Calibri" pitchFamily="34" charset="0"/>
                <a:cs typeface="Calibri" pitchFamily="34" charset="0"/>
              </a:defRPr>
            </a:lvl7pPr>
            <a:lvl8pPr marL="3429000" indent="-228600" eaLnBrk="0" fontAlgn="base" hangingPunct="0">
              <a:spcBef>
                <a:spcPct val="20000"/>
              </a:spcBef>
              <a:spcAft>
                <a:spcPct val="0"/>
              </a:spcAft>
              <a:buChar char="»"/>
              <a:defRPr sz="2000">
                <a:solidFill>
                  <a:schemeClr val="tx1"/>
                </a:solidFill>
                <a:latin typeface="Calibri" pitchFamily="34" charset="0"/>
                <a:ea typeface="Calibri" pitchFamily="34" charset="0"/>
                <a:cs typeface="Calibri" pitchFamily="34" charset="0"/>
              </a:defRPr>
            </a:lvl8pPr>
            <a:lvl9pPr marL="3886200" indent="-228600" eaLnBrk="0" fontAlgn="base" hangingPunct="0">
              <a:spcBef>
                <a:spcPct val="20000"/>
              </a:spcBef>
              <a:spcAft>
                <a:spcPct val="0"/>
              </a:spcAft>
              <a:buChar char="»"/>
              <a:defRPr sz="2000">
                <a:solidFill>
                  <a:schemeClr val="tx1"/>
                </a:solidFill>
                <a:latin typeface="Calibri" pitchFamily="34" charset="0"/>
                <a:ea typeface="Calibri" pitchFamily="34" charset="0"/>
                <a:cs typeface="Calibri" pitchFamily="34" charset="0"/>
              </a:defRPr>
            </a:lvl9pPr>
          </a:lstStyle>
          <a:p>
            <a:pPr eaLnBrk="1" hangingPunct="1">
              <a:spcBef>
                <a:spcPct val="0"/>
              </a:spcBef>
              <a:buFontTx/>
              <a:buNone/>
            </a:pPr>
            <a:r>
              <a:rPr lang="en-US" altLang="en-US" sz="1800" b="1" dirty="0">
                <a:solidFill>
                  <a:srgbClr val="FF0000"/>
                </a:solidFill>
                <a:cs typeface="Arial" pitchFamily="34" charset="0"/>
              </a:rPr>
              <a:t>B. </a:t>
            </a:r>
            <a:r>
              <a:rPr lang="en-US" altLang="en-US" sz="1800" b="1" dirty="0">
                <a:cs typeface="Arial" pitchFamily="34" charset="0"/>
              </a:rPr>
              <a:t>Speciation by hybridization and </a:t>
            </a:r>
            <a:r>
              <a:rPr lang="en-US" altLang="en-US" sz="1800" b="1" dirty="0" err="1">
                <a:cs typeface="Arial" pitchFamily="34" charset="0"/>
              </a:rPr>
              <a:t>allopolyploidy</a:t>
            </a:r>
            <a:r>
              <a:rPr lang="en-US" altLang="en-US" sz="1800" b="1" dirty="0">
                <a:cs typeface="Arial" pitchFamily="34" charset="0"/>
              </a:rPr>
              <a:t> in plants</a:t>
            </a:r>
            <a:endParaRPr lang="en-US" altLang="en-US" sz="1800" dirty="0">
              <a:cs typeface="Arial" pitchFamily="34" charset="0"/>
            </a:endParaRPr>
          </a:p>
        </p:txBody>
      </p:sp>
    </p:spTree>
    <p:extLst>
      <p:ext uri="{BB962C8B-B14F-4D97-AF65-F5344CB8AC3E}">
        <p14:creationId xmlns:p14="http://schemas.microsoft.com/office/powerpoint/2010/main" val="4160775351"/>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zh-TW" altLang="en-US"/>
          </a:p>
        </p:txBody>
      </p:sp>
      <p:sp>
        <p:nvSpPr>
          <p:cNvPr id="3" name="Content Placeholder 2"/>
          <p:cNvSpPr>
            <a:spLocks noGrp="1"/>
          </p:cNvSpPr>
          <p:nvPr>
            <p:ph idx="1"/>
          </p:nvPr>
        </p:nvSpPr>
        <p:spPr/>
        <p:txBody>
          <a:bodyPr/>
          <a:lstStyle/>
          <a:p>
            <a:pPr marL="292100" lvl="1" indent="-290513">
              <a:lnSpc>
                <a:spcPct val="90000"/>
              </a:lnSpc>
              <a:buSzPct val="50000"/>
              <a:buFont typeface="Wingdings" pitchFamily="2" charset="2"/>
              <a:buChar char="l"/>
            </a:pPr>
            <a:r>
              <a:rPr lang="en-US" altLang="zh-TW" dirty="0" smtClean="0">
                <a:ea typeface="新細明體" charset="-120"/>
                <a:cs typeface="Times New Roman" pitchFamily="84" charset="0"/>
              </a:rPr>
              <a:t>Plant biologists estimate that 80% of all living plant species are descendants of ancestors that formed by </a:t>
            </a:r>
            <a:r>
              <a:rPr lang="en-US" altLang="zh-TW" dirty="0" err="1" smtClean="0">
                <a:ea typeface="新細明體" charset="-120"/>
                <a:cs typeface="Times New Roman" pitchFamily="84" charset="0"/>
              </a:rPr>
              <a:t>polyploid</a:t>
            </a:r>
            <a:r>
              <a:rPr lang="en-US" altLang="zh-TW" dirty="0" smtClean="0">
                <a:ea typeface="新細明體" charset="-120"/>
                <a:cs typeface="Times New Roman" pitchFamily="84" charset="0"/>
              </a:rPr>
              <a:t> speciation</a:t>
            </a:r>
          </a:p>
          <a:p>
            <a:pPr marL="292100" lvl="1" indent="-290513">
              <a:lnSpc>
                <a:spcPct val="90000"/>
              </a:lnSpc>
              <a:buSzPct val="50000"/>
              <a:buFont typeface="Wingdings" pitchFamily="2" charset="2"/>
              <a:buChar char="l"/>
            </a:pPr>
            <a:endParaRPr lang="en-US" altLang="zh-TW" dirty="0" smtClean="0">
              <a:ea typeface="新細明體" charset="-120"/>
              <a:cs typeface="Times New Roman" pitchFamily="84" charset="0"/>
            </a:endParaRPr>
          </a:p>
          <a:p>
            <a:pPr marL="292100" lvl="1" indent="-290513">
              <a:lnSpc>
                <a:spcPct val="90000"/>
              </a:lnSpc>
              <a:buSzPct val="50000"/>
              <a:buFont typeface="Wingdings" pitchFamily="2" charset="2"/>
              <a:buChar char="l"/>
            </a:pPr>
            <a:r>
              <a:rPr lang="en-US" altLang="zh-TW" dirty="0" smtClean="0">
                <a:ea typeface="新細明體" charset="-120"/>
                <a:cs typeface="Times New Roman" pitchFamily="84" charset="0"/>
              </a:rPr>
              <a:t>Hybridization between two species accounts for most of these species.</a:t>
            </a:r>
          </a:p>
          <a:p>
            <a:endParaRPr lang="zh-TW" altLang="en-US" dirty="0"/>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dirty="0" err="1" smtClean="0"/>
              <a:t>Polyploid</a:t>
            </a:r>
            <a:r>
              <a:rPr lang="en-US" altLang="zh-TW" dirty="0" smtClean="0"/>
              <a:t> plants</a:t>
            </a:r>
            <a:endParaRPr lang="zh-TW" altLang="en-US" dirty="0"/>
          </a:p>
        </p:txBody>
      </p:sp>
      <p:sp>
        <p:nvSpPr>
          <p:cNvPr id="3" name="Content Placeholder 2"/>
          <p:cNvSpPr>
            <a:spLocks noGrp="1"/>
          </p:cNvSpPr>
          <p:nvPr>
            <p:ph idx="1"/>
          </p:nvPr>
        </p:nvSpPr>
        <p:spPr/>
        <p:txBody>
          <a:bodyPr>
            <a:normAutofit/>
          </a:bodyPr>
          <a:lstStyle/>
          <a:p>
            <a:pPr marL="812800" lvl="2" indent="-368300">
              <a:lnSpc>
                <a:spcPct val="90000"/>
              </a:lnSpc>
            </a:pPr>
            <a:r>
              <a:rPr lang="en-US" altLang="zh-TW" dirty="0" smtClean="0">
                <a:ea typeface="新細明體" charset="-120"/>
                <a:cs typeface="Times New Roman" pitchFamily="84" charset="0"/>
              </a:rPr>
              <a:t>cotton</a:t>
            </a:r>
          </a:p>
          <a:p>
            <a:pPr marL="812800" lvl="2" indent="-368300">
              <a:lnSpc>
                <a:spcPct val="90000"/>
              </a:lnSpc>
            </a:pPr>
            <a:r>
              <a:rPr lang="en-US" altLang="zh-TW" dirty="0" smtClean="0">
                <a:ea typeface="新細明體" charset="-120"/>
                <a:cs typeface="Times New Roman" pitchFamily="84" charset="0"/>
              </a:rPr>
              <a:t>oats</a:t>
            </a:r>
          </a:p>
          <a:p>
            <a:pPr marL="812800" lvl="2" indent="-368300">
              <a:lnSpc>
                <a:spcPct val="90000"/>
              </a:lnSpc>
            </a:pPr>
            <a:r>
              <a:rPr lang="en-US" altLang="zh-TW" dirty="0" smtClean="0">
                <a:ea typeface="新細明體" charset="-120"/>
                <a:cs typeface="Times New Roman" pitchFamily="84" charset="0"/>
              </a:rPr>
              <a:t>potatoes</a:t>
            </a:r>
          </a:p>
          <a:p>
            <a:pPr marL="812800" lvl="2" indent="-368300">
              <a:lnSpc>
                <a:spcPct val="90000"/>
              </a:lnSpc>
            </a:pPr>
            <a:r>
              <a:rPr lang="en-US" altLang="zh-TW" dirty="0" smtClean="0">
                <a:ea typeface="新細明體" charset="-120"/>
                <a:cs typeface="Times New Roman" pitchFamily="84" charset="0"/>
              </a:rPr>
              <a:t>bananas</a:t>
            </a:r>
          </a:p>
          <a:p>
            <a:pPr marL="812800" lvl="2" indent="-368300">
              <a:lnSpc>
                <a:spcPct val="90000"/>
              </a:lnSpc>
            </a:pPr>
            <a:r>
              <a:rPr lang="en-US" altLang="zh-TW" dirty="0" smtClean="0">
                <a:ea typeface="新細明體" charset="-120"/>
                <a:cs typeface="Times New Roman" pitchFamily="84" charset="0"/>
              </a:rPr>
              <a:t>peanuts</a:t>
            </a:r>
          </a:p>
          <a:p>
            <a:pPr marL="812800" lvl="2" indent="-368300">
              <a:lnSpc>
                <a:spcPct val="90000"/>
              </a:lnSpc>
            </a:pPr>
            <a:r>
              <a:rPr lang="en-US" altLang="zh-TW" dirty="0" smtClean="0">
                <a:ea typeface="新細明體" charset="-120"/>
                <a:cs typeface="Times New Roman" pitchFamily="84" charset="0"/>
              </a:rPr>
              <a:t>barley</a:t>
            </a:r>
          </a:p>
          <a:p>
            <a:pPr marL="812800" lvl="2" indent="-368300">
              <a:lnSpc>
                <a:spcPct val="90000"/>
              </a:lnSpc>
            </a:pPr>
            <a:r>
              <a:rPr lang="en-US" altLang="zh-TW" dirty="0" smtClean="0">
                <a:ea typeface="新細明體" charset="-120"/>
                <a:cs typeface="Times New Roman" pitchFamily="84" charset="0"/>
              </a:rPr>
              <a:t>plums</a:t>
            </a:r>
          </a:p>
          <a:p>
            <a:pPr marL="812800" lvl="2" indent="-368300">
              <a:lnSpc>
                <a:spcPct val="90000"/>
              </a:lnSpc>
            </a:pPr>
            <a:r>
              <a:rPr lang="en-US" altLang="zh-TW" dirty="0" smtClean="0">
                <a:ea typeface="新細明體" charset="-120"/>
                <a:cs typeface="Times New Roman" pitchFamily="84" charset="0"/>
              </a:rPr>
              <a:t>apples</a:t>
            </a:r>
          </a:p>
          <a:p>
            <a:pPr marL="812800" lvl="2" indent="-368300">
              <a:lnSpc>
                <a:spcPct val="90000"/>
              </a:lnSpc>
            </a:pPr>
            <a:r>
              <a:rPr lang="en-US" altLang="zh-TW" dirty="0" smtClean="0">
                <a:ea typeface="新細明體" charset="-120"/>
                <a:cs typeface="Times New Roman" pitchFamily="84" charset="0"/>
              </a:rPr>
              <a:t>sugarcane</a:t>
            </a:r>
          </a:p>
          <a:p>
            <a:pPr marL="812800" lvl="2" indent="-368300">
              <a:lnSpc>
                <a:spcPct val="90000"/>
              </a:lnSpc>
            </a:pPr>
            <a:r>
              <a:rPr lang="en-US" altLang="zh-TW" dirty="0" smtClean="0">
                <a:ea typeface="新細明體" charset="-120"/>
                <a:cs typeface="Times New Roman" pitchFamily="84" charset="0"/>
              </a:rPr>
              <a:t>coffee</a:t>
            </a:r>
          </a:p>
          <a:p>
            <a:pPr marL="812800" lvl="2" indent="-368300">
              <a:lnSpc>
                <a:spcPct val="90000"/>
              </a:lnSpc>
            </a:pPr>
            <a:r>
              <a:rPr lang="en-US" altLang="zh-TW" dirty="0" smtClean="0">
                <a:ea typeface="新細明體" charset="-120"/>
                <a:cs typeface="Times New Roman" pitchFamily="84" charset="0"/>
              </a:rPr>
              <a:t>bread wheat</a:t>
            </a:r>
          </a:p>
          <a:p>
            <a:endParaRPr lang="zh-TW" altLang="en-US" dirty="0"/>
          </a:p>
        </p:txBody>
      </p:sp>
      <p:pic>
        <p:nvPicPr>
          <p:cNvPr id="7170" name="Picture 2" descr="http://www.connectthedotsmovement.com/wp-content/uploads/2012/03/banana.jpe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49903" y="1340768"/>
            <a:ext cx="2356680" cy="1768210"/>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http://1.bp.blogspot.com/-mr9Zhfr3sIw/T4tSH-hEEzI/AAAAAAAAAJQ/mOdHjXNvLuQ/s1600/potatoe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08168" y="1894043"/>
            <a:ext cx="1820128" cy="2429871"/>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descr="http://blog.us.cision.com/wp-content/uploads/2009/02/peanuts.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997908" y="3717033"/>
            <a:ext cx="2250221" cy="1688335"/>
          </a:xfrm>
          <a:prstGeom prst="rect">
            <a:avLst/>
          </a:prstGeom>
          <a:noFill/>
          <a:extLst>
            <a:ext uri="{909E8E84-426E-40DD-AFC4-6F175D3DCCD1}">
              <a14:hiddenFill xmlns:a14="http://schemas.microsoft.com/office/drawing/2010/main">
                <a:solidFill>
                  <a:srgbClr val="FFFFFF"/>
                </a:solidFill>
              </a14:hiddenFill>
            </a:ext>
          </a:extLst>
        </p:spPr>
      </p:pic>
      <p:pic>
        <p:nvPicPr>
          <p:cNvPr id="7176" name="Picture 8" descr="http://images.pictureshunt.com/pics/p/plums-5486.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976682" y="4427300"/>
            <a:ext cx="2471181" cy="185338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HK" dirty="0" smtClean="0"/>
              <a:t>(b) Habitat differentiation</a:t>
            </a:r>
            <a:endParaRPr lang="zh-HK" altLang="en-US" dirty="0"/>
          </a:p>
        </p:txBody>
      </p:sp>
      <p:sp>
        <p:nvSpPr>
          <p:cNvPr id="3" name="Content Placeholder 2"/>
          <p:cNvSpPr>
            <a:spLocks noGrp="1"/>
          </p:cNvSpPr>
          <p:nvPr>
            <p:ph idx="1"/>
          </p:nvPr>
        </p:nvSpPr>
        <p:spPr/>
        <p:txBody>
          <a:bodyPr/>
          <a:lstStyle/>
          <a:p>
            <a:r>
              <a:rPr lang="en-US" altLang="zh-HK" dirty="0"/>
              <a:t>occurs when subpopulations become dependent on different resources than the parent </a:t>
            </a:r>
            <a:r>
              <a:rPr lang="en-US" altLang="zh-HK" dirty="0" smtClean="0"/>
              <a:t>population</a:t>
            </a:r>
          </a:p>
          <a:p>
            <a:endParaRPr lang="en-US" altLang="zh-HK" dirty="0"/>
          </a:p>
          <a:p>
            <a:r>
              <a:rPr lang="en-US" altLang="zh-HK" dirty="0"/>
              <a:t>e.g., </a:t>
            </a:r>
            <a:r>
              <a:rPr lang="en-US" altLang="zh-HK" dirty="0" smtClean="0"/>
              <a:t>speciation in the </a:t>
            </a:r>
            <a:r>
              <a:rPr lang="en-US" altLang="zh-HK" dirty="0"/>
              <a:t>hawthorn fly, </a:t>
            </a:r>
            <a:r>
              <a:rPr lang="en-US" altLang="zh-HK" i="1" dirty="0" err="1"/>
              <a:t>Rhagoletis</a:t>
            </a:r>
            <a:r>
              <a:rPr lang="en-US" altLang="zh-HK" i="1" dirty="0"/>
              <a:t> </a:t>
            </a:r>
            <a:r>
              <a:rPr lang="en-US" altLang="zh-HK" i="1" dirty="0" err="1" smtClean="0"/>
              <a:t>pomonella</a:t>
            </a:r>
            <a:r>
              <a:rPr lang="en-US" altLang="zh-HK" dirty="0" smtClean="0"/>
              <a:t>, </a:t>
            </a:r>
            <a:r>
              <a:rPr lang="en-US" altLang="zh-HK" dirty="0"/>
              <a:t>also known as the apple maggot fly</a:t>
            </a:r>
            <a:endParaRPr lang="zh-HK" altLang="en-US" dirty="0"/>
          </a:p>
        </p:txBody>
      </p:sp>
    </p:spTree>
    <p:extLst>
      <p:ext uri="{BB962C8B-B14F-4D97-AF65-F5344CB8AC3E}">
        <p14:creationId xmlns:p14="http://schemas.microsoft.com/office/powerpoint/2010/main" val="1146247529"/>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descr="http://www.parvopuppy.com/heartwormfree/oldstuff/bsp_Hawthorn.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40017" y="908720"/>
            <a:ext cx="3227334" cy="242146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6762832" y="89375"/>
            <a:ext cx="2467470" cy="707886"/>
          </a:xfrm>
          <a:prstGeom prst="rect">
            <a:avLst/>
          </a:prstGeom>
          <a:noFill/>
        </p:spPr>
        <p:txBody>
          <a:bodyPr wrap="none" rtlCol="0">
            <a:spAutoFit/>
          </a:bodyPr>
          <a:lstStyle/>
          <a:p>
            <a:pPr algn="ctr"/>
            <a:r>
              <a:rPr lang="en-US" altLang="zh-HK" sz="2000" dirty="0"/>
              <a:t>Hawthorn</a:t>
            </a:r>
          </a:p>
          <a:p>
            <a:pPr algn="ctr"/>
            <a:r>
              <a:rPr lang="en-US" altLang="zh-HK" sz="2000" dirty="0"/>
              <a:t>(native to N. America)</a:t>
            </a:r>
          </a:p>
        </p:txBody>
      </p:sp>
      <p:pic>
        <p:nvPicPr>
          <p:cNvPr id="4102" name="Picture 6" descr="http://www.forestryimages.org/images/768x512/124301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63553" y="2369095"/>
            <a:ext cx="3739755" cy="249317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2066149" y="1241973"/>
            <a:ext cx="3672409" cy="1015663"/>
          </a:xfrm>
          <a:prstGeom prst="rect">
            <a:avLst/>
          </a:prstGeom>
          <a:noFill/>
        </p:spPr>
        <p:txBody>
          <a:bodyPr wrap="square" rtlCol="0">
            <a:spAutoFit/>
          </a:bodyPr>
          <a:lstStyle/>
          <a:p>
            <a:pPr algn="ctr"/>
            <a:r>
              <a:rPr lang="en-US" altLang="zh-HK" sz="2000" dirty="0"/>
              <a:t>Apple</a:t>
            </a:r>
          </a:p>
          <a:p>
            <a:pPr algn="ctr"/>
            <a:r>
              <a:rPr lang="en-US" altLang="zh-HK" sz="2000" dirty="0"/>
              <a:t>(introduced to N. America in nineteenth century)</a:t>
            </a:r>
            <a:endParaRPr lang="zh-HK" altLang="en-US" sz="2000" dirty="0"/>
          </a:p>
        </p:txBody>
      </p:sp>
      <p:pic>
        <p:nvPicPr>
          <p:cNvPr id="4104" name="Picture 8" descr="http://2.bp.blogspot.com/-Td4FBYUjO7k/Trcm3E0ApJI/AAAAAAAABKk/z5et5ZBnAB4/s1600/03a_Rhagoletis+pomonella+29+Aug+2009+C.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048329" y="4581129"/>
            <a:ext cx="1231559" cy="2018477"/>
          </a:xfrm>
          <a:prstGeom prst="rect">
            <a:avLst/>
          </a:prstGeom>
          <a:noFill/>
          <a:extLst>
            <a:ext uri="{909E8E84-426E-40DD-AFC4-6F175D3DCCD1}">
              <a14:hiddenFill xmlns:a14="http://schemas.microsoft.com/office/drawing/2010/main">
                <a:solidFill>
                  <a:srgbClr val="FFFFFF"/>
                </a:solidFill>
              </a14:hiddenFill>
            </a:ext>
          </a:extLst>
        </p:spPr>
      </p:pic>
      <p:cxnSp>
        <p:nvCxnSpPr>
          <p:cNvPr id="15" name="Elbow Connector 14"/>
          <p:cNvCxnSpPr/>
          <p:nvPr/>
        </p:nvCxnSpPr>
        <p:spPr>
          <a:xfrm rot="16200000" flipH="1">
            <a:off x="7426526" y="4071049"/>
            <a:ext cx="1974686" cy="834604"/>
          </a:xfrm>
          <a:prstGeom prst="bentConnector3">
            <a:avLst>
              <a:gd name="adj1" fmla="val 100716"/>
            </a:avLst>
          </a:prstGeom>
          <a:ln>
            <a:headEnd type="triangle" w="med" len="med"/>
            <a:tailEnd type="none" w="med" len="med"/>
          </a:ln>
        </p:spPr>
        <p:style>
          <a:lnRef idx="3">
            <a:schemeClr val="accent5"/>
          </a:lnRef>
          <a:fillRef idx="0">
            <a:schemeClr val="accent5"/>
          </a:fillRef>
          <a:effectRef idx="2">
            <a:schemeClr val="accent5"/>
          </a:effectRef>
          <a:fontRef idx="minor">
            <a:schemeClr val="tx1"/>
          </a:fontRef>
        </p:style>
      </p:cxnSp>
      <p:cxnSp>
        <p:nvCxnSpPr>
          <p:cNvPr id="21" name="Elbow Connector 20"/>
          <p:cNvCxnSpPr/>
          <p:nvPr/>
        </p:nvCxnSpPr>
        <p:spPr>
          <a:xfrm>
            <a:off x="3753051" y="5085185"/>
            <a:ext cx="5087248" cy="1218153"/>
          </a:xfrm>
          <a:prstGeom prst="bentConnector3">
            <a:avLst>
              <a:gd name="adj1" fmla="val -72"/>
            </a:avLst>
          </a:prstGeom>
          <a:ln>
            <a:headEnd type="triangle" w="med" len="med"/>
            <a:tailEnd type="none" w="med" len="med"/>
          </a:ln>
        </p:spPr>
        <p:style>
          <a:lnRef idx="3">
            <a:schemeClr val="accent6"/>
          </a:lnRef>
          <a:fillRef idx="0">
            <a:schemeClr val="accent6"/>
          </a:fillRef>
          <a:effectRef idx="2">
            <a:schemeClr val="accent6"/>
          </a:effectRef>
          <a:fontRef idx="minor">
            <a:schemeClr val="tx1"/>
          </a:fontRef>
        </p:style>
      </p:cxnSp>
      <p:sp>
        <p:nvSpPr>
          <p:cNvPr id="4" name="TextBox 3"/>
          <p:cNvSpPr txBox="1"/>
          <p:nvPr/>
        </p:nvSpPr>
        <p:spPr>
          <a:xfrm>
            <a:off x="7853685" y="5957264"/>
            <a:ext cx="1013291" cy="369332"/>
          </a:xfrm>
          <a:prstGeom prst="rect">
            <a:avLst/>
          </a:prstGeom>
          <a:noFill/>
        </p:spPr>
        <p:txBody>
          <a:bodyPr wrap="none" rtlCol="0">
            <a:spAutoFit/>
          </a:bodyPr>
          <a:lstStyle/>
          <a:p>
            <a:r>
              <a:rPr lang="en-US" altLang="zh-HK" dirty="0"/>
              <a:t>(mutant)</a:t>
            </a:r>
            <a:endParaRPr lang="zh-HK" altLang="en-US" dirty="0"/>
          </a:p>
        </p:txBody>
      </p:sp>
      <p:sp>
        <p:nvSpPr>
          <p:cNvPr id="5" name="TextBox 4"/>
          <p:cNvSpPr txBox="1"/>
          <p:nvPr/>
        </p:nvSpPr>
        <p:spPr>
          <a:xfrm>
            <a:off x="8025363" y="5085184"/>
            <a:ext cx="997389" cy="369332"/>
          </a:xfrm>
          <a:prstGeom prst="rect">
            <a:avLst/>
          </a:prstGeom>
          <a:noFill/>
        </p:spPr>
        <p:txBody>
          <a:bodyPr wrap="none" rtlCol="0">
            <a:spAutoFit/>
          </a:bodyPr>
          <a:lstStyle/>
          <a:p>
            <a:r>
              <a:rPr lang="en-US" dirty="0"/>
              <a:t>(normal)</a:t>
            </a:r>
          </a:p>
        </p:txBody>
      </p:sp>
    </p:spTree>
    <p:extLst>
      <p:ext uri="{BB962C8B-B14F-4D97-AF65-F5344CB8AC3E}">
        <p14:creationId xmlns:p14="http://schemas.microsoft.com/office/powerpoint/2010/main" val="2462272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down)">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wipe(down)">
                                      <p:cBhvr>
                                        <p:cTn id="12" dur="500"/>
                                        <p:tgtEl>
                                          <p:spTgt spid="21"/>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down)">
                                      <p:cBhvr>
                                        <p:cTn id="1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911424" y="620688"/>
            <a:ext cx="10369152" cy="1143000"/>
          </a:xfrm>
        </p:spPr>
        <p:txBody>
          <a:bodyPr>
            <a:normAutofit fontScale="90000"/>
          </a:bodyPr>
          <a:lstStyle/>
          <a:p>
            <a:r>
              <a:rPr lang="en-US" altLang="zh-TW" dirty="0" smtClean="0"/>
              <a:t>An individual may look different as it is growing </a:t>
            </a:r>
            <a:endParaRPr lang="zh-TW" altLang="en-US" dirty="0"/>
          </a:p>
        </p:txBody>
      </p:sp>
      <p:sp>
        <p:nvSpPr>
          <p:cNvPr id="6" name="TextBox 5"/>
          <p:cNvSpPr txBox="1"/>
          <p:nvPr/>
        </p:nvSpPr>
        <p:spPr>
          <a:xfrm>
            <a:off x="3935761" y="5763733"/>
            <a:ext cx="4658263" cy="707886"/>
          </a:xfrm>
          <a:prstGeom prst="rect">
            <a:avLst/>
          </a:prstGeom>
          <a:noFill/>
        </p:spPr>
        <p:txBody>
          <a:bodyPr wrap="none" rtlCol="0">
            <a:spAutoFit/>
          </a:bodyPr>
          <a:lstStyle/>
          <a:p>
            <a:r>
              <a:rPr lang="en-US" altLang="zh-TW" sz="4000" dirty="0"/>
              <a:t>how about a species?</a:t>
            </a:r>
            <a:endParaRPr lang="zh-TW" altLang="en-US" sz="4000" dirty="0"/>
          </a:p>
        </p:txBody>
      </p:sp>
      <p:pic>
        <p:nvPicPr>
          <p:cNvPr id="71682" name="Picture 2" descr="http://i1.sinaimg.cn/lx/2012/0628/U6741P8DT20120628165526.jpg"/>
          <p:cNvPicPr>
            <a:picLocks noChangeAspect="1" noChangeArrowheads="1"/>
          </p:cNvPicPr>
          <p:nvPr/>
        </p:nvPicPr>
        <p:blipFill>
          <a:blip r:embed="rId2" cstate="print"/>
          <a:srcRect/>
          <a:stretch>
            <a:fillRect/>
          </a:stretch>
        </p:blipFill>
        <p:spPr bwMode="auto">
          <a:xfrm>
            <a:off x="3863753" y="2124875"/>
            <a:ext cx="2329131" cy="3493697"/>
          </a:xfrm>
          <a:prstGeom prst="rect">
            <a:avLst/>
          </a:prstGeom>
          <a:noFill/>
        </p:spPr>
      </p:pic>
      <p:pic>
        <p:nvPicPr>
          <p:cNvPr id="71684" name="Picture 4" descr="http://img2.17try.cn/ent/h057/h73/img201012291711230.jpg"/>
          <p:cNvPicPr>
            <a:picLocks noChangeAspect="1" noChangeArrowheads="1"/>
          </p:cNvPicPr>
          <p:nvPr/>
        </p:nvPicPr>
        <p:blipFill>
          <a:blip r:embed="rId3" cstate="print"/>
          <a:srcRect/>
          <a:stretch>
            <a:fillRect/>
          </a:stretch>
        </p:blipFill>
        <p:spPr bwMode="auto">
          <a:xfrm>
            <a:off x="6192883" y="2124875"/>
            <a:ext cx="2495405" cy="3501206"/>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168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168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ppt_x"/>
                                          </p:val>
                                        </p:tav>
                                        <p:tav tm="100000">
                                          <p:val>
                                            <p:strVal val="#ppt_x"/>
                                          </p:val>
                                        </p:tav>
                                      </p:tavLst>
                                    </p:anim>
                                    <p:anim calcmode="lin" valueType="num">
                                      <p:cBhvr additive="base">
                                        <p:cTn id="1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HK" dirty="0" smtClean="0"/>
              <a:t>(c) Sexual selection</a:t>
            </a:r>
            <a:endParaRPr lang="zh-HK" altLang="en-US" dirty="0"/>
          </a:p>
        </p:txBody>
      </p:sp>
      <p:sp>
        <p:nvSpPr>
          <p:cNvPr id="3" name="Content Placeholder 2"/>
          <p:cNvSpPr>
            <a:spLocks noGrp="1"/>
          </p:cNvSpPr>
          <p:nvPr>
            <p:ph idx="1"/>
          </p:nvPr>
        </p:nvSpPr>
        <p:spPr/>
        <p:txBody>
          <a:bodyPr>
            <a:normAutofit/>
          </a:bodyPr>
          <a:lstStyle/>
          <a:p>
            <a:r>
              <a:rPr lang="en-US" altLang="zh-HK" dirty="0"/>
              <a:t>e</a:t>
            </a:r>
            <a:r>
              <a:rPr lang="en-US" altLang="zh-HK" dirty="0" smtClean="0"/>
              <a:t>.g., </a:t>
            </a:r>
            <a:r>
              <a:rPr lang="en-US" altLang="zh-HK" dirty="0"/>
              <a:t>sympatric speciation </a:t>
            </a:r>
            <a:r>
              <a:rPr lang="en-US" altLang="zh-HK" dirty="0" smtClean="0"/>
              <a:t>in cichlids </a:t>
            </a:r>
            <a:r>
              <a:rPr lang="en-US" altLang="zh-HK" dirty="0"/>
              <a:t>of Lake </a:t>
            </a:r>
            <a:r>
              <a:rPr lang="en-US" altLang="zh-HK" dirty="0" smtClean="0"/>
              <a:t>Victoria</a:t>
            </a:r>
          </a:p>
          <a:p>
            <a:r>
              <a:rPr lang="en-US" altLang="zh-HK" dirty="0"/>
              <a:t>200 </a:t>
            </a:r>
            <a:r>
              <a:rPr lang="en-US" altLang="zh-HK" dirty="0" smtClean="0"/>
              <a:t>species </a:t>
            </a:r>
            <a:r>
              <a:rPr lang="en-US" altLang="zh-HK" dirty="0"/>
              <a:t>of cichlids </a:t>
            </a:r>
            <a:r>
              <a:rPr lang="en-US" altLang="zh-HK" dirty="0" smtClean="0"/>
              <a:t>inhabit </a:t>
            </a:r>
            <a:r>
              <a:rPr lang="en-US" altLang="zh-HK" dirty="0"/>
              <a:t>Lake Victoria in East </a:t>
            </a:r>
            <a:r>
              <a:rPr lang="en-US" altLang="zh-HK" dirty="0" smtClean="0"/>
              <a:t>Africa</a:t>
            </a:r>
          </a:p>
          <a:p>
            <a:r>
              <a:rPr lang="en-US" altLang="zh-HK" dirty="0" smtClean="0"/>
              <a:t>Sympatric </a:t>
            </a:r>
            <a:r>
              <a:rPr lang="en-US" altLang="zh-HK" dirty="0"/>
              <a:t>speciation </a:t>
            </a:r>
            <a:r>
              <a:rPr lang="en-US" altLang="zh-HK" dirty="0" smtClean="0"/>
              <a:t>occurred as </a:t>
            </a:r>
            <a:r>
              <a:rPr lang="en-US" altLang="zh-HK" dirty="0"/>
              <a:t>a result of variations in available resources, </a:t>
            </a:r>
            <a:r>
              <a:rPr lang="en-US" altLang="zh-HK" dirty="0" smtClean="0"/>
              <a:t>and selective </a:t>
            </a:r>
            <a:r>
              <a:rPr lang="en-US" altLang="zh-HK" dirty="0"/>
              <a:t>mating based on </a:t>
            </a:r>
            <a:r>
              <a:rPr lang="en-US" altLang="zh-HK" dirty="0" smtClean="0"/>
              <a:t>coloration</a:t>
            </a:r>
          </a:p>
        </p:txBody>
      </p:sp>
    </p:spTree>
    <p:extLst>
      <p:ext uri="{BB962C8B-B14F-4D97-AF65-F5344CB8AC3E}">
        <p14:creationId xmlns:p14="http://schemas.microsoft.com/office/powerpoint/2010/main" val="557382613"/>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ç¸éåç"/>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15480" y="1340768"/>
            <a:ext cx="9132168" cy="513684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4439816" y="553617"/>
            <a:ext cx="3728906" cy="584775"/>
          </a:xfrm>
          <a:prstGeom prst="rect">
            <a:avLst/>
          </a:prstGeom>
          <a:noFill/>
        </p:spPr>
        <p:txBody>
          <a:bodyPr wrap="none" rtlCol="0">
            <a:spAutoFit/>
          </a:bodyPr>
          <a:lstStyle/>
          <a:p>
            <a:r>
              <a:rPr lang="en-US" sz="3200" dirty="0"/>
              <a:t>Intra-sexual selection</a:t>
            </a:r>
          </a:p>
        </p:txBody>
      </p:sp>
    </p:spTree>
    <p:extLst>
      <p:ext uri="{BB962C8B-B14F-4D97-AF65-F5344CB8AC3E}">
        <p14:creationId xmlns:p14="http://schemas.microsoft.com/office/powerpoint/2010/main" val="2096067847"/>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4450" name="Picture 2" descr="sage grouse2"/>
          <p:cNvPicPr>
            <a:picLocks noChangeAspect="1" noChangeArrowheads="1"/>
          </p:cNvPicPr>
          <p:nvPr/>
        </p:nvPicPr>
        <p:blipFill>
          <a:blip r:embed="rId2" cstate="print"/>
          <a:srcRect/>
          <a:stretch>
            <a:fillRect/>
          </a:stretch>
        </p:blipFill>
        <p:spPr bwMode="auto">
          <a:xfrm>
            <a:off x="1524000" y="1988840"/>
            <a:ext cx="9144000" cy="4419600"/>
          </a:xfrm>
          <a:prstGeom prst="rect">
            <a:avLst/>
          </a:prstGeom>
          <a:noFill/>
        </p:spPr>
      </p:pic>
      <p:sp>
        <p:nvSpPr>
          <p:cNvPr id="104451" name="Rectangle 3"/>
          <p:cNvSpPr>
            <a:spLocks noChangeArrowheads="1"/>
          </p:cNvSpPr>
          <p:nvPr/>
        </p:nvSpPr>
        <p:spPr bwMode="auto">
          <a:xfrm>
            <a:off x="2063552" y="1196752"/>
            <a:ext cx="8424936" cy="523220"/>
          </a:xfrm>
          <a:prstGeom prst="rect">
            <a:avLst/>
          </a:prstGeom>
          <a:noFill/>
          <a:ln w="9525">
            <a:noFill/>
            <a:miter lim="800000"/>
            <a:headEnd/>
            <a:tailEnd/>
          </a:ln>
          <a:effectLst/>
        </p:spPr>
        <p:txBody>
          <a:bodyPr wrap="square">
            <a:spAutoFit/>
          </a:bodyPr>
          <a:lstStyle/>
          <a:p>
            <a:pPr algn="ctr" eaLnBrk="0" hangingPunct="0"/>
            <a:r>
              <a:rPr lang="en-US" altLang="zh-TW" sz="2800" dirty="0">
                <a:solidFill>
                  <a:srgbClr val="663300"/>
                </a:solidFill>
                <a:latin typeface="Calibri" pitchFamily="34" charset="0"/>
                <a:hlinkClick r:id="rId3"/>
              </a:rPr>
              <a:t>Adult male sage grouses displaying in front of females</a:t>
            </a:r>
            <a:endParaRPr lang="en-US" altLang="zh-TW" sz="2800" dirty="0">
              <a:solidFill>
                <a:srgbClr val="663300"/>
              </a:solidFill>
              <a:latin typeface="Calibri" pitchFamily="34" charset="0"/>
            </a:endParaRPr>
          </a:p>
        </p:txBody>
      </p:sp>
      <p:sp>
        <p:nvSpPr>
          <p:cNvPr id="2" name="TextBox 1"/>
          <p:cNvSpPr txBox="1"/>
          <p:nvPr/>
        </p:nvSpPr>
        <p:spPr>
          <a:xfrm>
            <a:off x="4406374" y="385317"/>
            <a:ext cx="3739293" cy="584775"/>
          </a:xfrm>
          <a:prstGeom prst="rect">
            <a:avLst/>
          </a:prstGeom>
          <a:noFill/>
        </p:spPr>
        <p:txBody>
          <a:bodyPr wrap="none" rtlCol="0">
            <a:spAutoFit/>
          </a:bodyPr>
          <a:lstStyle/>
          <a:p>
            <a:r>
              <a:rPr lang="en-US" sz="3200" dirty="0"/>
              <a:t>Inter-sexual selection</a:t>
            </a:r>
          </a:p>
        </p:txBody>
      </p:sp>
    </p:spTree>
    <p:extLst>
      <p:ext uri="{BB962C8B-B14F-4D97-AF65-F5344CB8AC3E}">
        <p14:creationId xmlns:p14="http://schemas.microsoft.com/office/powerpoint/2010/main" val="3979309080"/>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www.aquapage.cz/Obrazky/Ryby/22854.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528048" y="972427"/>
            <a:ext cx="3024336" cy="2016224"/>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7600716" y="258236"/>
            <a:ext cx="1144609" cy="646331"/>
          </a:xfrm>
          <a:prstGeom prst="rect">
            <a:avLst/>
          </a:prstGeom>
        </p:spPr>
        <p:txBody>
          <a:bodyPr wrap="none">
            <a:spAutoFit/>
          </a:bodyPr>
          <a:lstStyle/>
          <a:p>
            <a:pPr algn="ctr"/>
            <a:r>
              <a:rPr lang="en-US" altLang="zh-HK" i="1" dirty="0"/>
              <a:t>P. </a:t>
            </a:r>
            <a:r>
              <a:rPr lang="en-US" altLang="zh-HK" i="1" dirty="0" err="1"/>
              <a:t>nyererei</a:t>
            </a:r>
            <a:endParaRPr lang="en-US" altLang="zh-HK" i="1" dirty="0"/>
          </a:p>
          <a:p>
            <a:pPr algn="ctr"/>
            <a:r>
              <a:rPr lang="en-US" altLang="zh-HK" dirty="0"/>
              <a:t>(male)</a:t>
            </a:r>
            <a:endParaRPr lang="zh-HK" altLang="en-US" dirty="0"/>
          </a:p>
        </p:txBody>
      </p:sp>
      <p:sp>
        <p:nvSpPr>
          <p:cNvPr id="3" name="Rectangle 2"/>
          <p:cNvSpPr/>
          <p:nvPr/>
        </p:nvSpPr>
        <p:spPr>
          <a:xfrm>
            <a:off x="3215681" y="307768"/>
            <a:ext cx="1491819" cy="646331"/>
          </a:xfrm>
          <a:prstGeom prst="rect">
            <a:avLst/>
          </a:prstGeom>
        </p:spPr>
        <p:txBody>
          <a:bodyPr wrap="none">
            <a:spAutoFit/>
          </a:bodyPr>
          <a:lstStyle/>
          <a:p>
            <a:pPr algn="ctr"/>
            <a:r>
              <a:rPr lang="en-US" altLang="zh-HK" i="1" dirty="0"/>
              <a:t>P. </a:t>
            </a:r>
            <a:r>
              <a:rPr lang="en-US" altLang="zh-HK" i="1" dirty="0" err="1"/>
              <a:t>pundamilia</a:t>
            </a:r>
            <a:r>
              <a:rPr lang="en-US" altLang="zh-HK" dirty="0"/>
              <a:t> </a:t>
            </a:r>
          </a:p>
          <a:p>
            <a:pPr algn="ctr"/>
            <a:r>
              <a:rPr lang="en-US" altLang="zh-HK" dirty="0"/>
              <a:t>(male)</a:t>
            </a:r>
            <a:endParaRPr lang="zh-HK" altLang="en-US" dirty="0"/>
          </a:p>
        </p:txBody>
      </p:sp>
      <p:pic>
        <p:nvPicPr>
          <p:cNvPr id="2054" name="Picture 6" descr="http://www.nature.com/news/2008/081001/images/news.2008.1144.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5561" y="944725"/>
            <a:ext cx="3456385" cy="1954187"/>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http://www.african-cichlid.com/Bluebar_MaleA.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99856" y="4077072"/>
            <a:ext cx="3024336" cy="2016224"/>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5653879" y="6101276"/>
            <a:ext cx="1438920" cy="646331"/>
          </a:xfrm>
          <a:prstGeom prst="rect">
            <a:avLst/>
          </a:prstGeom>
        </p:spPr>
        <p:txBody>
          <a:bodyPr wrap="none">
            <a:spAutoFit/>
          </a:bodyPr>
          <a:lstStyle/>
          <a:p>
            <a:pPr algn="ctr"/>
            <a:r>
              <a:rPr lang="en-US" altLang="zh-HK" i="1" dirty="0"/>
              <a:t>P. </a:t>
            </a:r>
            <a:r>
              <a:rPr lang="en-US" altLang="zh-HK" i="1" dirty="0" err="1"/>
              <a:t>pundamilia</a:t>
            </a:r>
            <a:endParaRPr lang="en-US" altLang="zh-HK" i="1" dirty="0"/>
          </a:p>
          <a:p>
            <a:pPr algn="ctr"/>
            <a:r>
              <a:rPr lang="en-US" altLang="zh-HK" dirty="0"/>
              <a:t>(female) </a:t>
            </a:r>
            <a:endParaRPr lang="zh-HK" altLang="en-US" dirty="0"/>
          </a:p>
        </p:txBody>
      </p:sp>
      <p:cxnSp>
        <p:nvCxnSpPr>
          <p:cNvPr id="5" name="Elbow Connector 4"/>
          <p:cNvCxnSpPr/>
          <p:nvPr/>
        </p:nvCxnSpPr>
        <p:spPr>
          <a:xfrm rot="16200000" flipV="1">
            <a:off x="2918926" y="3420278"/>
            <a:ext cx="2186273" cy="1143542"/>
          </a:xfrm>
          <a:prstGeom prst="bentConnector3">
            <a:avLst>
              <a:gd name="adj1" fmla="val 209"/>
            </a:avLst>
          </a:prstGeom>
          <a:ln>
            <a:tailEnd type="arrow"/>
          </a:ln>
        </p:spPr>
        <p:style>
          <a:lnRef idx="3">
            <a:schemeClr val="accent2"/>
          </a:lnRef>
          <a:fillRef idx="0">
            <a:schemeClr val="accent2"/>
          </a:fillRef>
          <a:effectRef idx="2">
            <a:schemeClr val="accent2"/>
          </a:effectRef>
          <a:fontRef idx="minor">
            <a:schemeClr val="tx1"/>
          </a:fontRef>
        </p:style>
      </p:cxnSp>
      <p:cxnSp>
        <p:nvCxnSpPr>
          <p:cNvPr id="15" name="Elbow Connector 14"/>
          <p:cNvCxnSpPr/>
          <p:nvPr/>
        </p:nvCxnSpPr>
        <p:spPr>
          <a:xfrm rot="5400000" flipH="1" flipV="1">
            <a:off x="7248127" y="3933057"/>
            <a:ext cx="2520284" cy="936106"/>
          </a:xfrm>
          <a:prstGeom prst="bentConnector3">
            <a:avLst>
              <a:gd name="adj1" fmla="val 761"/>
            </a:avLst>
          </a:prstGeom>
          <a:ln>
            <a:tailEnd type="arrow"/>
          </a:ln>
        </p:spPr>
        <p:style>
          <a:lnRef idx="3">
            <a:schemeClr val="accent5"/>
          </a:lnRef>
          <a:fillRef idx="0">
            <a:schemeClr val="accent5"/>
          </a:fillRef>
          <a:effectRef idx="2">
            <a:schemeClr val="accent5"/>
          </a:effectRef>
          <a:fontRef idx="minor">
            <a:schemeClr val="tx1"/>
          </a:fontRef>
        </p:style>
      </p:cxnSp>
      <p:cxnSp>
        <p:nvCxnSpPr>
          <p:cNvPr id="23" name="Elbow Connector 22"/>
          <p:cNvCxnSpPr/>
          <p:nvPr/>
        </p:nvCxnSpPr>
        <p:spPr>
          <a:xfrm rot="16200000" flipV="1">
            <a:off x="2346557" y="3423971"/>
            <a:ext cx="2674357" cy="1800202"/>
          </a:xfrm>
          <a:prstGeom prst="bentConnector3">
            <a:avLst>
              <a:gd name="adj1" fmla="val 341"/>
            </a:avLst>
          </a:prstGeom>
          <a:ln>
            <a:tailEnd type="arrow"/>
          </a:ln>
        </p:spPr>
        <p:style>
          <a:lnRef idx="3">
            <a:schemeClr val="accent5"/>
          </a:lnRef>
          <a:fillRef idx="0">
            <a:schemeClr val="accent5"/>
          </a:fillRef>
          <a:effectRef idx="2">
            <a:schemeClr val="accent5"/>
          </a:effectRef>
          <a:fontRef idx="minor">
            <a:schemeClr val="tx1"/>
          </a:fontRef>
        </p:style>
      </p:cxnSp>
      <p:sp>
        <p:nvSpPr>
          <p:cNvPr id="30" name="TextBox 29"/>
          <p:cNvSpPr txBox="1"/>
          <p:nvPr/>
        </p:nvSpPr>
        <p:spPr>
          <a:xfrm>
            <a:off x="3683735" y="4221089"/>
            <a:ext cx="936475" cy="646331"/>
          </a:xfrm>
          <a:prstGeom prst="rect">
            <a:avLst/>
          </a:prstGeom>
          <a:noFill/>
        </p:spPr>
        <p:txBody>
          <a:bodyPr wrap="none" rtlCol="0">
            <a:spAutoFit/>
          </a:bodyPr>
          <a:lstStyle/>
          <a:p>
            <a:r>
              <a:rPr lang="en-US" altLang="zh-HK" dirty="0">
                <a:solidFill>
                  <a:srgbClr val="C00000"/>
                </a:solidFill>
              </a:rPr>
              <a:t>Normal </a:t>
            </a:r>
          </a:p>
          <a:p>
            <a:r>
              <a:rPr lang="en-US" altLang="zh-HK" dirty="0">
                <a:solidFill>
                  <a:srgbClr val="C00000"/>
                </a:solidFill>
              </a:rPr>
              <a:t>lighting</a:t>
            </a:r>
            <a:endParaRPr lang="zh-HK" altLang="en-US" dirty="0">
              <a:solidFill>
                <a:srgbClr val="C00000"/>
              </a:solidFill>
            </a:endParaRPr>
          </a:p>
        </p:txBody>
      </p:sp>
      <p:sp>
        <p:nvSpPr>
          <p:cNvPr id="31" name="Rectangle 30"/>
          <p:cNvSpPr/>
          <p:nvPr/>
        </p:nvSpPr>
        <p:spPr>
          <a:xfrm>
            <a:off x="8040216" y="5823028"/>
            <a:ext cx="2376264" cy="646331"/>
          </a:xfrm>
          <a:prstGeom prst="rect">
            <a:avLst/>
          </a:prstGeom>
        </p:spPr>
        <p:txBody>
          <a:bodyPr wrap="square">
            <a:spAutoFit/>
          </a:bodyPr>
          <a:lstStyle/>
          <a:p>
            <a:r>
              <a:rPr lang="en-US" altLang="zh-HK" b="1" dirty="0">
                <a:solidFill>
                  <a:srgbClr val="0070C0"/>
                </a:solidFill>
              </a:rPr>
              <a:t>monochromatic orange lighting </a:t>
            </a:r>
            <a:endParaRPr lang="zh-HK" altLang="en-US" b="1" dirty="0">
              <a:solidFill>
                <a:srgbClr val="0070C0"/>
              </a:solidFill>
            </a:endParaRPr>
          </a:p>
        </p:txBody>
      </p:sp>
      <p:sp>
        <p:nvSpPr>
          <p:cNvPr id="36" name="Rectangle 35"/>
          <p:cNvSpPr/>
          <p:nvPr/>
        </p:nvSpPr>
        <p:spPr>
          <a:xfrm>
            <a:off x="2874478" y="5824611"/>
            <a:ext cx="1724607" cy="646331"/>
          </a:xfrm>
          <a:prstGeom prst="rect">
            <a:avLst/>
          </a:prstGeom>
        </p:spPr>
        <p:txBody>
          <a:bodyPr wrap="square">
            <a:spAutoFit/>
          </a:bodyPr>
          <a:lstStyle/>
          <a:p>
            <a:r>
              <a:rPr lang="en-US" altLang="zh-HK" b="1" dirty="0">
                <a:solidFill>
                  <a:srgbClr val="0070C0"/>
                </a:solidFill>
              </a:rPr>
              <a:t>monochromatic orange lighting </a:t>
            </a:r>
            <a:endParaRPr lang="zh-HK" altLang="en-US" b="1" dirty="0">
              <a:solidFill>
                <a:srgbClr val="0070C0"/>
              </a:solidFill>
            </a:endParaRPr>
          </a:p>
        </p:txBody>
      </p:sp>
    </p:spTree>
    <p:extLst>
      <p:ext uri="{BB962C8B-B14F-4D97-AF65-F5344CB8AC3E}">
        <p14:creationId xmlns:p14="http://schemas.microsoft.com/office/powerpoint/2010/main" val="1449141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wipe(down)">
                                      <p:cBhvr>
                                        <p:cTn id="10" dur="500"/>
                                        <p:tgtEl>
                                          <p:spTgt spid="30"/>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wipe(down)">
                                      <p:cBhvr>
                                        <p:cTn id="15" dur="500"/>
                                        <p:tgtEl>
                                          <p:spTgt spid="23"/>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36"/>
                                        </p:tgtEl>
                                        <p:attrNameLst>
                                          <p:attrName>style.visibility</p:attrName>
                                        </p:attrNameLst>
                                      </p:cBhvr>
                                      <p:to>
                                        <p:strVal val="visible"/>
                                      </p:to>
                                    </p:set>
                                    <p:animEffect transition="in" filter="wipe(down)">
                                      <p:cBhvr>
                                        <p:cTn id="18" dur="500"/>
                                        <p:tgtEl>
                                          <p:spTgt spid="36"/>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31"/>
                                        </p:tgtEl>
                                        <p:attrNameLst>
                                          <p:attrName>style.visibility</p:attrName>
                                        </p:attrNameLst>
                                      </p:cBhvr>
                                      <p:to>
                                        <p:strVal val="visible"/>
                                      </p:to>
                                    </p:set>
                                    <p:animEffect transition="in" filter="wipe(down)">
                                      <p:cBhvr>
                                        <p:cTn id="21" dur="500"/>
                                        <p:tgtEl>
                                          <p:spTgt spid="31"/>
                                        </p:tgtEl>
                                      </p:cBhvr>
                                    </p:animEffect>
                                  </p:childTnLst>
                                </p:cTn>
                              </p:par>
                              <p:par>
                                <p:cTn id="22" presetID="22" presetClass="entr" presetSubtype="4" fill="hold" nodeType="with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wipe(down)">
                                      <p:cBhvr>
                                        <p:cTn id="24"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1" grpId="0"/>
      <p:bldP spid="36"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quotes of evolutionçåçæå°çµæ"/>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260648"/>
            <a:ext cx="9174626" cy="63093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9946177"/>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dirty="0" smtClean="0"/>
              <a:t>Additional readings</a:t>
            </a:r>
            <a:endParaRPr lang="zh-TW" altLang="en-US" dirty="0"/>
          </a:p>
        </p:txBody>
      </p:sp>
      <p:sp>
        <p:nvSpPr>
          <p:cNvPr id="3" name="Content Placeholder 2"/>
          <p:cNvSpPr>
            <a:spLocks noGrp="1"/>
          </p:cNvSpPr>
          <p:nvPr>
            <p:ph idx="1"/>
          </p:nvPr>
        </p:nvSpPr>
        <p:spPr/>
        <p:txBody>
          <a:bodyPr>
            <a:normAutofit/>
          </a:bodyPr>
          <a:lstStyle/>
          <a:p>
            <a:r>
              <a:rPr lang="en-US" altLang="zh-TW" dirty="0" smtClean="0"/>
              <a:t>Jon </a:t>
            </a:r>
            <a:r>
              <a:rPr lang="en-US" altLang="zh-TW" dirty="0" err="1" smtClean="0"/>
              <a:t>Turney</a:t>
            </a:r>
            <a:r>
              <a:rPr lang="en-US" altLang="zh-TW" dirty="0" smtClean="0"/>
              <a:t> (2008) </a:t>
            </a:r>
            <a:r>
              <a:rPr lang="en-US" altLang="zh-TW" i="1" dirty="0" smtClean="0"/>
              <a:t>Darwin Now</a:t>
            </a:r>
            <a:r>
              <a:rPr lang="en-US" altLang="zh-TW" dirty="0" smtClean="0"/>
              <a:t>. British Council.</a:t>
            </a:r>
          </a:p>
          <a:p>
            <a:r>
              <a:rPr lang="en-US" altLang="zh-TW" dirty="0" smtClean="0"/>
              <a:t>Ernst </a:t>
            </a:r>
            <a:r>
              <a:rPr lang="en-US" altLang="zh-TW" dirty="0" err="1" smtClean="0"/>
              <a:t>Mayr</a:t>
            </a:r>
            <a:r>
              <a:rPr lang="en-US" altLang="zh-TW" dirty="0" smtClean="0"/>
              <a:t> (2001) </a:t>
            </a:r>
            <a:r>
              <a:rPr lang="en-US" altLang="zh-TW" i="1" dirty="0" smtClean="0"/>
              <a:t>What Evolution Is. </a:t>
            </a:r>
            <a:r>
              <a:rPr lang="en-US" altLang="zh-TW" dirty="0" smtClean="0"/>
              <a:t>Basic Books.</a:t>
            </a:r>
          </a:p>
          <a:p>
            <a:r>
              <a:rPr lang="en-US" altLang="zh-TW" dirty="0" smtClean="0"/>
              <a:t>David </a:t>
            </a:r>
            <a:r>
              <a:rPr lang="en-US" altLang="zh-TW" dirty="0" err="1" smtClean="0"/>
              <a:t>Quammen</a:t>
            </a:r>
            <a:r>
              <a:rPr lang="en-US" altLang="zh-TW" dirty="0" smtClean="0"/>
              <a:t> (2006) </a:t>
            </a:r>
            <a:r>
              <a:rPr lang="en-US" altLang="zh-TW" i="1" dirty="0" smtClean="0"/>
              <a:t>The Reluctant Mr. Darwin. </a:t>
            </a:r>
            <a:r>
              <a:rPr lang="en-US" altLang="zh-TW" dirty="0" smtClean="0"/>
              <a:t>W. W. Norton &amp; Company, Inc.</a:t>
            </a:r>
          </a:p>
          <a:p>
            <a:r>
              <a:rPr lang="en-US" altLang="zh-TW" dirty="0" smtClean="0"/>
              <a:t>Brian &amp; Deborah </a:t>
            </a:r>
            <a:r>
              <a:rPr lang="en-US" altLang="zh-TW" dirty="0" err="1" smtClean="0"/>
              <a:t>Charlesworth</a:t>
            </a:r>
            <a:r>
              <a:rPr lang="en-US" altLang="zh-TW" dirty="0" smtClean="0"/>
              <a:t> (2003) </a:t>
            </a:r>
            <a:r>
              <a:rPr lang="en-US" altLang="zh-TW" i="1" dirty="0" smtClean="0"/>
              <a:t>Evolution: A Very Short Introduction. </a:t>
            </a:r>
            <a:r>
              <a:rPr lang="en-US" altLang="zh-TW" dirty="0" smtClean="0"/>
              <a:t>Oxford University Press. </a:t>
            </a:r>
          </a:p>
          <a:p>
            <a:r>
              <a:rPr lang="en-US" altLang="zh-TW" dirty="0" smtClean="0"/>
              <a:t>The complete work of Charles Darwin online:</a:t>
            </a:r>
          </a:p>
          <a:p>
            <a:pPr>
              <a:buNone/>
            </a:pPr>
            <a:r>
              <a:rPr lang="en-US" altLang="zh-TW" dirty="0" smtClean="0"/>
              <a:t>	</a:t>
            </a:r>
            <a:r>
              <a:rPr lang="en-US" altLang="zh-TW" dirty="0" smtClean="0">
                <a:hlinkClick r:id="rId2"/>
              </a:rPr>
              <a:t>http://darwin-online.org.uk/</a:t>
            </a:r>
            <a:endParaRPr lang="en-US" altLang="zh-TW" dirty="0" smtClean="0"/>
          </a:p>
          <a:p>
            <a:pPr>
              <a:buNone/>
            </a:pPr>
            <a:endParaRPr lang="zh-TW" altLang="en-US" dirty="0"/>
          </a:p>
        </p:txBody>
      </p: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zh-TW" altLang="en-US"/>
          </a:p>
        </p:txBody>
      </p:sp>
      <p:sp>
        <p:nvSpPr>
          <p:cNvPr id="3" name="Content Placeholder 2"/>
          <p:cNvSpPr>
            <a:spLocks noGrp="1"/>
          </p:cNvSpPr>
          <p:nvPr>
            <p:ph idx="1"/>
          </p:nvPr>
        </p:nvSpPr>
        <p:spPr/>
        <p:txBody>
          <a:bodyPr/>
          <a:lstStyle/>
          <a:p>
            <a:r>
              <a:rPr lang="en-US" altLang="zh-TW" dirty="0" smtClean="0"/>
              <a:t>Richard Dawkins (2009) </a:t>
            </a:r>
            <a:r>
              <a:rPr lang="en-US" altLang="zh-TW" i="1" dirty="0" smtClean="0"/>
              <a:t>The Greatest Show On Earth: The Evidence for Evolution. </a:t>
            </a:r>
            <a:r>
              <a:rPr lang="en-US" altLang="zh-TW" dirty="0" smtClean="0"/>
              <a:t>Free Press.</a:t>
            </a:r>
          </a:p>
          <a:p>
            <a:r>
              <a:rPr lang="en-US" altLang="zh-TW" dirty="0" smtClean="0"/>
              <a:t>James A. Shapiro (2012) </a:t>
            </a:r>
            <a:r>
              <a:rPr lang="en-US" altLang="zh-TW" i="1" dirty="0" smtClean="0"/>
              <a:t>Evolution: A View From The 21</a:t>
            </a:r>
            <a:r>
              <a:rPr lang="en-US" altLang="zh-TW" i="1" baseline="30000" dirty="0" smtClean="0"/>
              <a:t>st</a:t>
            </a:r>
            <a:r>
              <a:rPr lang="en-US" altLang="zh-TW" i="1" dirty="0" smtClean="0"/>
              <a:t> Century. </a:t>
            </a:r>
            <a:r>
              <a:rPr lang="en-US" altLang="zh-TW" dirty="0" smtClean="0"/>
              <a:t>FT Press Science.</a:t>
            </a:r>
          </a:p>
          <a:p>
            <a:r>
              <a:rPr lang="en-US" altLang="zh-TW" dirty="0" smtClean="0"/>
              <a:t>Jonathan Weiner (1994) </a:t>
            </a:r>
            <a:r>
              <a:rPr lang="en-US" altLang="zh-TW" i="1" dirty="0" smtClean="0"/>
              <a:t>The Beak Of The Finch.</a:t>
            </a:r>
            <a:r>
              <a:rPr lang="en-US" altLang="zh-TW" dirty="0" smtClean="0"/>
              <a:t> Vintage Books. </a:t>
            </a:r>
            <a:endParaRPr lang="zh-TW" altLang="en-US"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83432" y="508779"/>
            <a:ext cx="10225136" cy="1143000"/>
          </a:xfrm>
        </p:spPr>
        <p:txBody>
          <a:bodyPr>
            <a:noAutofit/>
          </a:bodyPr>
          <a:lstStyle/>
          <a:p>
            <a:r>
              <a:rPr lang="en-US" altLang="zh-HK" sz="3600" dirty="0"/>
              <a:t>How do we know evolution really occurs and a species changes with time?</a:t>
            </a:r>
            <a:endParaRPr lang="zh-HK" altLang="en-US" sz="3600" dirty="0"/>
          </a:p>
        </p:txBody>
      </p:sp>
      <p:pic>
        <p:nvPicPr>
          <p:cNvPr id="1026" name="Picture 2" descr="http://clipartist.info/Holidays/Xmas/Dinosaurs/jazzynico_dino_simple_t_rex_black_white_line_art_coloring_book_colouring_dinosaur_xmas_christmas_stuffed_animal-1969px.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31828" y="2016819"/>
            <a:ext cx="2389287" cy="2298232"/>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308362" y="4272264"/>
            <a:ext cx="1002775" cy="276999"/>
          </a:xfrm>
          <a:prstGeom prst="rect">
            <a:avLst/>
          </a:prstGeom>
        </p:spPr>
        <p:txBody>
          <a:bodyPr wrap="none">
            <a:spAutoFit/>
          </a:bodyPr>
          <a:lstStyle/>
          <a:p>
            <a:r>
              <a:rPr lang="en-US" altLang="zh-HK" sz="1200" dirty="0"/>
              <a:t>clipartist.info</a:t>
            </a:r>
          </a:p>
        </p:txBody>
      </p:sp>
      <p:pic>
        <p:nvPicPr>
          <p:cNvPr id="1028" name="Picture 4" descr="http://www.clker.com/cliparts/6/9/b/c/1194985545296363544dinosauro_architetto_fra_02.svg.me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64151" y="2000252"/>
            <a:ext cx="2232248" cy="226261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8918944" y="4272263"/>
            <a:ext cx="1554913" cy="276999"/>
          </a:xfrm>
          <a:prstGeom prst="rect">
            <a:avLst/>
          </a:prstGeom>
        </p:spPr>
        <p:txBody>
          <a:bodyPr wrap="none">
            <a:spAutoFit/>
          </a:bodyPr>
          <a:lstStyle/>
          <a:p>
            <a:r>
              <a:rPr lang="en-US" altLang="zh-HK" sz="1200" dirty="0"/>
              <a:t>http://www.clker.com</a:t>
            </a:r>
            <a:endParaRPr lang="zh-HK" altLang="en-US" sz="1200" dirty="0"/>
          </a:p>
        </p:txBody>
      </p:sp>
      <p:cxnSp>
        <p:nvCxnSpPr>
          <p:cNvPr id="6" name="Straight Arrow Connector 5"/>
          <p:cNvCxnSpPr/>
          <p:nvPr/>
        </p:nvCxnSpPr>
        <p:spPr>
          <a:xfrm>
            <a:off x="4655840" y="4391038"/>
            <a:ext cx="2376264" cy="0"/>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7" name="TextBox 6"/>
          <p:cNvSpPr txBox="1"/>
          <p:nvPr/>
        </p:nvSpPr>
        <p:spPr>
          <a:xfrm>
            <a:off x="4353483" y="3739650"/>
            <a:ext cx="3041154" cy="523220"/>
          </a:xfrm>
          <a:prstGeom prst="rect">
            <a:avLst/>
          </a:prstGeom>
          <a:noFill/>
        </p:spPr>
        <p:txBody>
          <a:bodyPr wrap="none" rtlCol="0">
            <a:spAutoFit/>
          </a:bodyPr>
          <a:lstStyle/>
          <a:p>
            <a:r>
              <a:rPr lang="en-US" altLang="zh-HK" sz="2800" dirty="0"/>
              <a:t>1 million years later</a:t>
            </a:r>
            <a:endParaRPr lang="zh-HK" altLang="en-US" sz="2800" dirty="0"/>
          </a:p>
        </p:txBody>
      </p:sp>
      <p:pic>
        <p:nvPicPr>
          <p:cNvPr id="1030" name="Picture 6" descr="World’s oldest person dies at 116">
            <a:hlinkClick r:id="rId4" tooltip="Click to preview image"/>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676196" y="4941168"/>
            <a:ext cx="2193814" cy="153567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7032104" y="5799857"/>
            <a:ext cx="1417760" cy="584775"/>
          </a:xfrm>
          <a:prstGeom prst="rect">
            <a:avLst/>
          </a:prstGeom>
        </p:spPr>
        <p:txBody>
          <a:bodyPr wrap="none">
            <a:spAutoFit/>
          </a:bodyPr>
          <a:lstStyle/>
          <a:p>
            <a:r>
              <a:rPr lang="en-US" altLang="zh-HK" sz="1600" dirty="0" err="1"/>
              <a:t>Besse</a:t>
            </a:r>
            <a:r>
              <a:rPr lang="en-US" altLang="zh-HK" sz="1600" dirty="0"/>
              <a:t> Cooper </a:t>
            </a:r>
          </a:p>
          <a:p>
            <a:r>
              <a:rPr lang="en-US" altLang="zh-HK" sz="1600" dirty="0"/>
              <a:t>(116 years old)</a:t>
            </a:r>
            <a:endParaRPr lang="zh-HK" altLang="en-US" sz="1600" dirty="0"/>
          </a:p>
        </p:txBody>
      </p:sp>
    </p:spTree>
    <p:extLst>
      <p:ext uri="{BB962C8B-B14F-4D97-AF65-F5344CB8AC3E}">
        <p14:creationId xmlns:p14="http://schemas.microsoft.com/office/powerpoint/2010/main" val="1628070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0-#ppt_w/2"/>
                                          </p:val>
                                        </p:tav>
                                        <p:tav tm="100000">
                                          <p:val>
                                            <p:strVal val="#ppt_x"/>
                                          </p:val>
                                        </p:tav>
                                      </p:tavLst>
                                    </p:anim>
                                    <p:anim calcmode="lin" valueType="num">
                                      <p:cBhvr additive="base">
                                        <p:cTn id="12"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nodeType="clickEffect">
                                  <p:stCondLst>
                                    <p:cond delay="0"/>
                                  </p:stCondLst>
                                  <p:childTnLst>
                                    <p:set>
                                      <p:cBhvr>
                                        <p:cTn id="16" dur="1" fill="hold">
                                          <p:stCondLst>
                                            <p:cond delay="0"/>
                                          </p:stCondLst>
                                        </p:cTn>
                                        <p:tgtEl>
                                          <p:spTgt spid="1028"/>
                                        </p:tgtEl>
                                        <p:attrNameLst>
                                          <p:attrName>style.visibility</p:attrName>
                                        </p:attrNameLst>
                                      </p:cBhvr>
                                      <p:to>
                                        <p:strVal val="visible"/>
                                      </p:to>
                                    </p:set>
                                    <p:anim calcmode="lin" valueType="num">
                                      <p:cBhvr>
                                        <p:cTn id="17" dur="500" fill="hold"/>
                                        <p:tgtEl>
                                          <p:spTgt spid="1028"/>
                                        </p:tgtEl>
                                        <p:attrNameLst>
                                          <p:attrName>ppt_w</p:attrName>
                                        </p:attrNameLst>
                                      </p:cBhvr>
                                      <p:tavLst>
                                        <p:tav tm="0">
                                          <p:val>
                                            <p:fltVal val="0"/>
                                          </p:val>
                                        </p:tav>
                                        <p:tav tm="100000">
                                          <p:val>
                                            <p:strVal val="#ppt_w"/>
                                          </p:val>
                                        </p:tav>
                                      </p:tavLst>
                                    </p:anim>
                                    <p:anim calcmode="lin" valueType="num">
                                      <p:cBhvr>
                                        <p:cTn id="18" dur="500" fill="hold"/>
                                        <p:tgtEl>
                                          <p:spTgt spid="1028"/>
                                        </p:tgtEl>
                                        <p:attrNameLst>
                                          <p:attrName>ppt_h</p:attrName>
                                        </p:attrNameLst>
                                      </p:cBhvr>
                                      <p:tavLst>
                                        <p:tav tm="0">
                                          <p:val>
                                            <p:fltVal val="0"/>
                                          </p:val>
                                        </p:tav>
                                        <p:tav tm="100000">
                                          <p:val>
                                            <p:strVal val="#ppt_h"/>
                                          </p:val>
                                        </p:tav>
                                      </p:tavLst>
                                    </p:anim>
                                    <p:animEffect transition="in" filter="fade">
                                      <p:cBhvr>
                                        <p:cTn id="19" dur="500"/>
                                        <p:tgtEl>
                                          <p:spTgt spid="1028"/>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4"/>
                                        </p:tgtEl>
                                        <p:attrNameLst>
                                          <p:attrName>style.visibility</p:attrName>
                                        </p:attrNameLst>
                                      </p:cBhvr>
                                      <p:to>
                                        <p:strVal val="visible"/>
                                      </p:to>
                                    </p:set>
                                    <p:anim calcmode="lin" valueType="num">
                                      <p:cBhvr>
                                        <p:cTn id="22" dur="500" fill="hold"/>
                                        <p:tgtEl>
                                          <p:spTgt spid="4"/>
                                        </p:tgtEl>
                                        <p:attrNameLst>
                                          <p:attrName>ppt_w</p:attrName>
                                        </p:attrNameLst>
                                      </p:cBhvr>
                                      <p:tavLst>
                                        <p:tav tm="0">
                                          <p:val>
                                            <p:fltVal val="0"/>
                                          </p:val>
                                        </p:tav>
                                        <p:tav tm="100000">
                                          <p:val>
                                            <p:strVal val="#ppt_w"/>
                                          </p:val>
                                        </p:tav>
                                      </p:tavLst>
                                    </p:anim>
                                    <p:anim calcmode="lin" valueType="num">
                                      <p:cBhvr>
                                        <p:cTn id="23" dur="500" fill="hold"/>
                                        <p:tgtEl>
                                          <p:spTgt spid="4"/>
                                        </p:tgtEl>
                                        <p:attrNameLst>
                                          <p:attrName>ppt_h</p:attrName>
                                        </p:attrNameLst>
                                      </p:cBhvr>
                                      <p:tavLst>
                                        <p:tav tm="0">
                                          <p:val>
                                            <p:fltVal val="0"/>
                                          </p:val>
                                        </p:tav>
                                        <p:tav tm="100000">
                                          <p:val>
                                            <p:strVal val="#ppt_h"/>
                                          </p:val>
                                        </p:tav>
                                      </p:tavLst>
                                    </p:anim>
                                    <p:animEffect transition="in" filter="fade">
                                      <p:cBhvr>
                                        <p:cTn id="24" dur="500"/>
                                        <p:tgtEl>
                                          <p:spTgt spid="4"/>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03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P spid="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dirty="0" smtClean="0"/>
              <a:t>Ancient views on evolution</a:t>
            </a:r>
            <a:endParaRPr lang="zh-TW" altLang="en-US" dirty="0"/>
          </a:p>
        </p:txBody>
      </p:sp>
      <p:sp>
        <p:nvSpPr>
          <p:cNvPr id="3" name="Content Placeholder 2"/>
          <p:cNvSpPr>
            <a:spLocks noGrp="1"/>
          </p:cNvSpPr>
          <p:nvPr>
            <p:ph idx="1"/>
          </p:nvPr>
        </p:nvSpPr>
        <p:spPr>
          <a:xfrm>
            <a:off x="983432" y="1628801"/>
            <a:ext cx="8640960" cy="4497363"/>
          </a:xfrm>
        </p:spPr>
        <p:txBody>
          <a:bodyPr/>
          <a:lstStyle/>
          <a:p>
            <a:r>
              <a:rPr lang="en-US" altLang="zh-TW" dirty="0" smtClean="0"/>
              <a:t>Pre-</a:t>
            </a:r>
            <a:r>
              <a:rPr lang="en-US" altLang="zh-TW" dirty="0" err="1" smtClean="0"/>
              <a:t>socratic</a:t>
            </a:r>
            <a:r>
              <a:rPr lang="en-US" altLang="zh-TW" dirty="0" smtClean="0"/>
              <a:t> Greek philosophers, such as Anaximander and Empedocles:</a:t>
            </a:r>
          </a:p>
          <a:p>
            <a:pPr lvl="1"/>
            <a:r>
              <a:rPr lang="en-US" altLang="zh-TW" dirty="0" smtClean="0">
                <a:solidFill>
                  <a:srgbClr val="FF0000"/>
                </a:solidFill>
              </a:rPr>
              <a:t>one type of animal could descend from an animal of another type</a:t>
            </a:r>
          </a:p>
          <a:p>
            <a:pPr lvl="1"/>
            <a:endParaRPr lang="en-US" altLang="zh-TW" dirty="0" smtClean="0"/>
          </a:p>
          <a:p>
            <a:r>
              <a:rPr lang="en-US" altLang="zh-TW" dirty="0" smtClean="0"/>
              <a:t>However, </a:t>
            </a:r>
            <a:r>
              <a:rPr lang="en-US" altLang="zh-TW" dirty="0" smtClean="0">
                <a:ea typeface="新細明體" charset="-120"/>
                <a:cs typeface="Times New Roman" pitchFamily="84" charset="0"/>
              </a:rPr>
              <a:t>Aristotle </a:t>
            </a:r>
            <a:r>
              <a:rPr lang="en-US" altLang="zh-TW" dirty="0" smtClean="0"/>
              <a:t>(384 BC – 322 BC) </a:t>
            </a:r>
            <a:r>
              <a:rPr lang="en-US" altLang="zh-TW" dirty="0" smtClean="0">
                <a:ea typeface="新細明體" charset="-120"/>
                <a:cs typeface="Times New Roman" pitchFamily="84" charset="0"/>
              </a:rPr>
              <a:t>viewed </a:t>
            </a:r>
            <a:r>
              <a:rPr lang="en-US" altLang="zh-TW" dirty="0" smtClean="0">
                <a:solidFill>
                  <a:srgbClr val="FF0000"/>
                </a:solidFill>
                <a:ea typeface="新細明體" charset="-120"/>
                <a:cs typeface="Times New Roman" pitchFamily="84" charset="0"/>
              </a:rPr>
              <a:t>species as perfect and unchanging</a:t>
            </a:r>
            <a:endParaRPr lang="zh-TW" altLang="en-US" dirty="0">
              <a:solidFill>
                <a:srgbClr val="FF0000"/>
              </a:solidFill>
            </a:endParaRPr>
          </a:p>
        </p:txBody>
      </p:sp>
      <p:pic>
        <p:nvPicPr>
          <p:cNvPr id="69634" name="Picture 2" descr="http://www.martinfrost.ws/htmlfiles/aristotle3.jpg"/>
          <p:cNvPicPr>
            <a:picLocks noChangeAspect="1" noChangeArrowheads="1"/>
          </p:cNvPicPr>
          <p:nvPr/>
        </p:nvPicPr>
        <p:blipFill>
          <a:blip r:embed="rId2" cstate="print"/>
          <a:srcRect/>
          <a:stretch>
            <a:fillRect/>
          </a:stretch>
        </p:blipFill>
        <p:spPr bwMode="auto">
          <a:xfrm>
            <a:off x="9768408" y="2276872"/>
            <a:ext cx="1991540" cy="2620448"/>
          </a:xfrm>
          <a:prstGeom prst="rect">
            <a:avLst/>
          </a:prstGeom>
          <a:noFill/>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3000</TotalTime>
  <Words>2215</Words>
  <Application>Microsoft Office PowerPoint</Application>
  <PresentationFormat>Widescreen</PresentationFormat>
  <Paragraphs>337</Paragraphs>
  <Slides>76</Slides>
  <Notes>14</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76</vt:i4>
      </vt:variant>
    </vt:vector>
  </HeadingPairs>
  <TitlesOfParts>
    <vt:vector size="85" baseType="lpstr">
      <vt:lpstr>Lucida Grande</vt:lpstr>
      <vt:lpstr>ＭＳ Ｐゴシック</vt:lpstr>
      <vt:lpstr>新細明體</vt:lpstr>
      <vt:lpstr>Arial</vt:lpstr>
      <vt:lpstr>Calibri</vt:lpstr>
      <vt:lpstr>Times</vt:lpstr>
      <vt:lpstr>Times New Roman</vt:lpstr>
      <vt:lpstr>Wingdings</vt:lpstr>
      <vt:lpstr>Office Theme</vt:lpstr>
      <vt:lpstr>BCH1200 Discovery in Biology: Evolution</vt:lpstr>
      <vt:lpstr>Content</vt:lpstr>
      <vt:lpstr>"Nothing in biology makes sense except in the light of evolution.“</vt:lpstr>
      <vt:lpstr>PowerPoint Presentation</vt:lpstr>
      <vt:lpstr>PowerPoint Presentation</vt:lpstr>
      <vt:lpstr>Do species change over time?</vt:lpstr>
      <vt:lpstr>An individual may look different as it is growing </vt:lpstr>
      <vt:lpstr>How do we know evolution really occurs and a species changes with time?</vt:lpstr>
      <vt:lpstr>Ancient views on evolution</vt:lpstr>
      <vt:lpstr>What happened from 17th to 18th century?</vt:lpstr>
      <vt:lpstr>PowerPoint Presentation</vt:lpstr>
      <vt:lpstr>Geology of Grand Canyon</vt:lpstr>
      <vt:lpstr>PowerPoint Presentation</vt:lpstr>
      <vt:lpstr>PowerPoint Presentation</vt:lpstr>
      <vt:lpstr>Charles Darwin and Evolution</vt:lpstr>
      <vt:lpstr>PowerPoint Presentation</vt:lpstr>
      <vt:lpstr>The voyage of the Beagle</vt:lpstr>
      <vt:lpstr>PowerPoint Presentation</vt:lpstr>
      <vt:lpstr>PowerPoint Presentation</vt:lpstr>
      <vt:lpstr>PowerPoint Presentation</vt:lpstr>
      <vt:lpstr>PowerPoint Presentation</vt:lpstr>
      <vt:lpstr>PowerPoint Presentation</vt:lpstr>
      <vt:lpstr>PowerPoint Presentation</vt:lpstr>
      <vt:lpstr>Darwin’s theory of evolution</vt:lpstr>
      <vt:lpstr>What is natural selection?</vt:lpstr>
      <vt:lpstr>What is natural selection?</vt:lpstr>
      <vt:lpstr>PowerPoint Presentation</vt:lpstr>
      <vt:lpstr>PowerPoint Presentation</vt:lpstr>
      <vt:lpstr>PowerPoint Presentation</vt:lpstr>
      <vt:lpstr>PowerPoint Presentation</vt:lpstr>
      <vt:lpstr>PowerPoint Presentation</vt:lpstr>
      <vt:lpstr>What is natural selection?</vt:lpstr>
      <vt:lpstr>PowerPoint Presentation</vt:lpstr>
      <vt:lpstr>In summary, all you need for evolution is  inheritance, variation, and selection</vt:lpstr>
      <vt:lpstr>Evidence for evolution</vt:lpstr>
      <vt:lpstr>PowerPoint Presentation</vt:lpstr>
      <vt:lpstr>Fossils provides strong evidence for evolution</vt:lpstr>
      <vt:lpstr>PowerPoint Presentation</vt:lpstr>
      <vt:lpstr>PowerPoint Presentation</vt:lpstr>
      <vt:lpstr>PowerPoint Presentation</vt:lpstr>
      <vt:lpstr>Fossils provides strong evidence for evolution</vt:lpstr>
      <vt:lpstr>PowerPoint Presentation</vt:lpstr>
      <vt:lpstr>Evidence from biogeography</vt:lpstr>
      <vt:lpstr>PowerPoint Presentation</vt:lpstr>
      <vt:lpstr>Evidence in comparative anatomy</vt:lpstr>
      <vt:lpstr>PowerPoint Presentation</vt:lpstr>
      <vt:lpstr>PowerPoint Presentation</vt:lpstr>
      <vt:lpstr>Evidence in comparative embryology</vt:lpstr>
      <vt:lpstr>PowerPoint Presentation</vt:lpstr>
      <vt:lpstr>PowerPoint Presentation</vt:lpstr>
      <vt:lpstr>Evidence in molecular biology</vt:lpstr>
      <vt:lpstr>PowerPoint Presentation</vt:lpstr>
      <vt:lpstr>PowerPoint Presentation</vt:lpstr>
      <vt:lpstr>SINE</vt:lpstr>
      <vt:lpstr>PowerPoint Presentation</vt:lpstr>
      <vt:lpstr>PowerPoint Presentation</vt:lpstr>
      <vt:lpstr>Although a species changes with time as a result of natural selection, how can new species formed?</vt:lpstr>
      <vt:lpstr>Formation of new species (speciation)</vt:lpstr>
      <vt:lpstr>PowerPoint Presentation</vt:lpstr>
      <vt:lpstr>PowerPoint Presentation</vt:lpstr>
      <vt:lpstr>PowerPoint Presentation</vt:lpstr>
      <vt:lpstr>PowerPoint Presentation</vt:lpstr>
      <vt:lpstr>Sympatric speciation takes place without geographic isolation – (a) polyploidy</vt:lpstr>
      <vt:lpstr>PowerPoint Presentation</vt:lpstr>
      <vt:lpstr>PowerPoint Presentation</vt:lpstr>
      <vt:lpstr>PowerPoint Presentation</vt:lpstr>
      <vt:lpstr>Polyploid plants</vt:lpstr>
      <vt:lpstr>(b) Habitat differentiation</vt:lpstr>
      <vt:lpstr>PowerPoint Presentation</vt:lpstr>
      <vt:lpstr>(c) Sexual selection</vt:lpstr>
      <vt:lpstr>PowerPoint Presentation</vt:lpstr>
      <vt:lpstr>PowerPoint Presentation</vt:lpstr>
      <vt:lpstr>PowerPoint Presentation</vt:lpstr>
      <vt:lpstr>PowerPoint Presentation</vt:lpstr>
      <vt:lpstr>Additional readings</vt:lpstr>
      <vt:lpstr>PowerPoint Presentation</vt:lpstr>
    </vt:vector>
  </TitlesOfParts>
  <Company>City University of Hong Kong</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BCH1200 Discovery in Biology</dc:title>
  <dc:creator>Dr. CHEUNG Siu Gin</dc:creator>
  <cp:lastModifiedBy>Dr. CHEUNG Siu Gin</cp:lastModifiedBy>
  <cp:revision>363</cp:revision>
  <dcterms:created xsi:type="dcterms:W3CDTF">2012-08-13T09:18:59Z</dcterms:created>
  <dcterms:modified xsi:type="dcterms:W3CDTF">2021-10-26T05:51:09Z</dcterms:modified>
</cp:coreProperties>
</file>